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335" r:id="rId3"/>
    <p:sldId id="258" r:id="rId4"/>
    <p:sldId id="341" r:id="rId5"/>
    <p:sldId id="336" r:id="rId6"/>
    <p:sldId id="342" r:id="rId7"/>
    <p:sldId id="259" r:id="rId8"/>
    <p:sldId id="405" r:id="rId9"/>
    <p:sldId id="260" r:id="rId10"/>
    <p:sldId id="357" r:id="rId11"/>
    <p:sldId id="343" r:id="rId12"/>
    <p:sldId id="344" r:id="rId13"/>
    <p:sldId id="279" r:id="rId14"/>
    <p:sldId id="345" r:id="rId15"/>
    <p:sldId id="355" r:id="rId16"/>
    <p:sldId id="406" r:id="rId17"/>
    <p:sldId id="348" r:id="rId18"/>
    <p:sldId id="337" r:id="rId19"/>
    <p:sldId id="280" r:id="rId20"/>
    <p:sldId id="349" r:id="rId21"/>
    <p:sldId id="281" r:id="rId22"/>
    <p:sldId id="312" r:id="rId23"/>
    <p:sldId id="315" r:id="rId24"/>
    <p:sldId id="350" r:id="rId25"/>
    <p:sldId id="354" r:id="rId26"/>
    <p:sldId id="356" r:id="rId27"/>
    <p:sldId id="351" r:id="rId28"/>
    <p:sldId id="352" r:id="rId29"/>
    <p:sldId id="358" r:id="rId30"/>
    <p:sldId id="338" r:id="rId31"/>
    <p:sldId id="262" r:id="rId32"/>
    <p:sldId id="360" r:id="rId33"/>
    <p:sldId id="361" r:id="rId34"/>
    <p:sldId id="362" r:id="rId35"/>
    <p:sldId id="263" r:id="rId36"/>
    <p:sldId id="363" r:id="rId37"/>
    <p:sldId id="264" r:id="rId38"/>
    <p:sldId id="367" r:id="rId39"/>
    <p:sldId id="395" r:id="rId40"/>
    <p:sldId id="368" r:id="rId41"/>
    <p:sldId id="364" r:id="rId42"/>
    <p:sldId id="366" r:id="rId43"/>
    <p:sldId id="369" r:id="rId44"/>
    <p:sldId id="370" r:id="rId45"/>
    <p:sldId id="269" r:id="rId46"/>
    <p:sldId id="372" r:id="rId47"/>
    <p:sldId id="373" r:id="rId48"/>
    <p:sldId id="371" r:id="rId49"/>
    <p:sldId id="270" r:id="rId50"/>
    <p:sldId id="375" r:id="rId51"/>
    <p:sldId id="331" r:id="rId52"/>
    <p:sldId id="381" r:id="rId53"/>
    <p:sldId id="382" r:id="rId54"/>
    <p:sldId id="384" r:id="rId55"/>
    <p:sldId id="385" r:id="rId56"/>
    <p:sldId id="271" r:id="rId57"/>
    <p:sldId id="388" r:id="rId58"/>
    <p:sldId id="386" r:id="rId59"/>
    <p:sldId id="390" r:id="rId60"/>
    <p:sldId id="389" r:id="rId61"/>
    <p:sldId id="272" r:id="rId62"/>
    <p:sldId id="391" r:id="rId63"/>
    <p:sldId id="392" r:id="rId64"/>
    <p:sldId id="393" r:id="rId65"/>
    <p:sldId id="316" r:id="rId66"/>
    <p:sldId id="273" r:id="rId67"/>
    <p:sldId id="396" r:id="rId68"/>
    <p:sldId id="274" r:id="rId69"/>
    <p:sldId id="394" r:id="rId70"/>
    <p:sldId id="397" r:id="rId71"/>
    <p:sldId id="275" r:id="rId72"/>
    <p:sldId id="398" r:id="rId73"/>
    <p:sldId id="276" r:id="rId74"/>
    <p:sldId id="399" r:id="rId75"/>
    <p:sldId id="400" r:id="rId76"/>
    <p:sldId id="401" r:id="rId77"/>
    <p:sldId id="402" r:id="rId78"/>
    <p:sldId id="282" r:id="rId79"/>
    <p:sldId id="283" r:id="rId80"/>
    <p:sldId id="404" r:id="rId81"/>
    <p:sldId id="295" r:id="rId82"/>
    <p:sldId id="296" r:id="rId83"/>
    <p:sldId id="297" r:id="rId84"/>
    <p:sldId id="298" r:id="rId85"/>
    <p:sldId id="318" r:id="rId86"/>
    <p:sldId id="319" r:id="rId87"/>
    <p:sldId id="299" r:id="rId88"/>
    <p:sldId id="320" r:id="rId89"/>
    <p:sldId id="321" r:id="rId90"/>
    <p:sldId id="322" r:id="rId91"/>
    <p:sldId id="340" r:id="rId92"/>
    <p:sldId id="300" r:id="rId93"/>
    <p:sldId id="301" r:id="rId94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8431"/>
  </p:normalViewPr>
  <p:slideViewPr>
    <p:cSldViewPr showGuides="1">
      <p:cViewPr varScale="1">
        <p:scale>
          <a:sx n="71" d="100"/>
          <a:sy n="71" d="100"/>
        </p:scale>
        <p:origin x="1356" y="7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23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handoutMaster" Target="handoutMasters/handoutMaster1.xml"/><Relationship Id="rId95" Type="http://schemas.openxmlformats.org/officeDocument/2006/relationships/notesMaster" Target="notesMasters/notesMaster1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5BB6F4-7E68-4DE0-95A5-DCF56685F3B1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单击以编辑母版文本样式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75F455-2BC5-4A36-A3C7-0A1AFFA0AAA0}" type="slidenum"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2"/>
          <p:cNvSpPr/>
          <p:nvPr/>
        </p:nvSpPr>
        <p:spPr>
          <a:xfrm>
            <a:off x="7315200" y="1066800"/>
            <a:ext cx="0" cy="449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2051" name="Group 8"/>
          <p:cNvGrpSpPr/>
          <p:nvPr/>
        </p:nvGrpSpPr>
        <p:grpSpPr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52" name="Line 40"/>
          <p:cNvSpPr/>
          <p:nvPr/>
        </p:nvSpPr>
        <p:spPr>
          <a:xfrm>
            <a:off x="304800" y="2819400"/>
            <a:ext cx="8229600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74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4CD9207-7714-4D3A-B09A-B2B8F1C25862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/>
            </a:pPr>
            <a:endParaRPr kumimoji="0" lang="zh-CN" altLang="en-US" sz="3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Line 2"/>
          <p:cNvSpPr/>
          <p:nvPr/>
        </p:nvSpPr>
        <p:spPr>
          <a:xfrm>
            <a:off x="7962900" y="152400"/>
            <a:ext cx="0" cy="1524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0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3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D817A6-C4A4-4AD1-BCF9-9CC40AE0029A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32" name="Group 8"/>
          <p:cNvGrpSpPr/>
          <p:nvPr/>
        </p:nvGrpSpPr>
        <p:grpSpPr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9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40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61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323850" y="1052513"/>
            <a:ext cx="7543800" cy="614362"/>
          </a:xfrm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3200" dirty="0"/>
              <a:t>本章主要学习内容：</a:t>
            </a:r>
            <a:r>
              <a:rPr lang="zh-CN" altLang="en-US" sz="3200" dirty="0">
                <a:solidFill>
                  <a:srgbClr val="FF0000"/>
                </a:solidFill>
              </a:rPr>
              <a:t>共价键与分子间作用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>
          <a:xfrm>
            <a:off x="457200" y="2112963"/>
            <a:ext cx="8229600" cy="4052887"/>
          </a:xfrm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b="1" dirty="0"/>
              <a:t>第一节 离子键   （自学）</a:t>
            </a:r>
            <a:endParaRPr lang="zh-CN" altLang="en-US" b="1" dirty="0"/>
          </a:p>
          <a:p>
            <a:pPr eaLnBrk="1" hangingPunct="1"/>
            <a:r>
              <a:rPr lang="zh-CN" altLang="en-US" b="1" dirty="0">
                <a:solidFill>
                  <a:srgbClr val="000099"/>
                </a:solidFill>
              </a:rPr>
              <a:t>第二节 共价键的价键理论 （讲授）</a:t>
            </a:r>
            <a:endParaRPr lang="zh-CN" altLang="en-US" b="1" dirty="0">
              <a:solidFill>
                <a:srgbClr val="000099"/>
              </a:solidFill>
            </a:endParaRPr>
          </a:p>
          <a:p>
            <a:pPr eaLnBrk="1" hangingPunct="1"/>
            <a:r>
              <a:rPr lang="zh-CN" altLang="en-US" b="1" dirty="0"/>
              <a:t>第三节 价层电子对互斥理论 （自学）</a:t>
            </a:r>
            <a:endParaRPr lang="zh-CN" altLang="en-US" b="1" dirty="0"/>
          </a:p>
          <a:p>
            <a:pPr eaLnBrk="1" hangingPunct="1"/>
            <a:r>
              <a:rPr lang="zh-CN" altLang="en-US" b="1" dirty="0">
                <a:solidFill>
                  <a:srgbClr val="000099"/>
                </a:solidFill>
              </a:rPr>
              <a:t>第四节 杂化轨道理论 （重点掌握）</a:t>
            </a:r>
            <a:endParaRPr lang="zh-CN" altLang="en-US" b="1" dirty="0">
              <a:solidFill>
                <a:srgbClr val="000099"/>
              </a:solidFill>
            </a:endParaRPr>
          </a:p>
          <a:p>
            <a:pPr eaLnBrk="1" hangingPunct="1"/>
            <a:r>
              <a:rPr lang="zh-CN" altLang="en-US" b="1" dirty="0"/>
              <a:t>第五节 分子轨道理论简介 （了解）</a:t>
            </a:r>
            <a:endParaRPr lang="zh-CN" altLang="en-US" b="1" dirty="0"/>
          </a:p>
          <a:p>
            <a:pPr eaLnBrk="1" hangingPunct="1"/>
            <a:r>
              <a:rPr lang="zh-CN" altLang="en-US" b="1" dirty="0"/>
              <a:t>第六节 离域</a:t>
            </a:r>
            <a:r>
              <a:rPr lang="el-GR" altLang="zh-CN" b="1" dirty="0">
                <a:cs typeface="Arial" panose="020B0604020202020204" pitchFamily="34" charset="0"/>
              </a:rPr>
              <a:t>π</a:t>
            </a:r>
            <a:r>
              <a:rPr lang="zh-CN" altLang="en-US" b="1" dirty="0"/>
              <a:t>键 （了解）</a:t>
            </a:r>
            <a:endParaRPr lang="zh-CN" altLang="en-US" b="1" dirty="0"/>
          </a:p>
          <a:p>
            <a:pPr eaLnBrk="1" hangingPunct="1"/>
            <a:r>
              <a:rPr lang="zh-CN" altLang="en-US" b="1" dirty="0">
                <a:solidFill>
                  <a:srgbClr val="0000FF"/>
                </a:solidFill>
              </a:rPr>
              <a:t>第七节 分子间作用力和氢键（学习）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124" name="Text Box 3"/>
          <p:cNvSpPr txBox="1"/>
          <p:nvPr/>
        </p:nvSpPr>
        <p:spPr>
          <a:xfrm>
            <a:off x="1189038" y="188913"/>
            <a:ext cx="6119812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第九章  分子结构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64" name="Picture 28" descr="本04图11-3"/>
          <p:cNvPicPr>
            <a:picLocks noChangeAspect="1"/>
          </p:cNvPicPr>
          <p:nvPr/>
        </p:nvPicPr>
        <p:blipFill>
          <a:blip r:embed="rId1">
            <a:lum contrast="54000"/>
          </a:blip>
          <a:stretch>
            <a:fillRect/>
          </a:stretch>
        </p:blipFill>
        <p:spPr>
          <a:xfrm>
            <a:off x="1258888" y="3629025"/>
            <a:ext cx="7345362" cy="322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Text Box 127"/>
          <p:cNvSpPr txBox="1"/>
          <p:nvPr/>
        </p:nvSpPr>
        <p:spPr>
          <a:xfrm>
            <a:off x="827088" y="822325"/>
            <a:ext cx="684053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原子轨道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最大重叠</a:t>
            </a:r>
            <a:r>
              <a:rPr lang="zh-CN" altLang="en-US" sz="2800" b="1" dirty="0">
                <a:latin typeface="Times New Roman" panose="02020603050405020304" pitchFamily="18" charset="0"/>
              </a:rPr>
              <a:t>决定了成键方向方式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4340" name="Text Box 132"/>
          <p:cNvSpPr txBox="1"/>
          <p:nvPr/>
        </p:nvSpPr>
        <p:spPr>
          <a:xfrm>
            <a:off x="684213" y="1484313"/>
            <a:ext cx="8027987" cy="52863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共价键的形成将沿原子轨道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最大重叠</a:t>
            </a:r>
            <a:r>
              <a:rPr lang="zh-CN" altLang="en-US" sz="2800" b="1" dirty="0">
                <a:latin typeface="Times New Roman" panose="02020603050405020304" pitchFamily="18" charset="0"/>
              </a:rPr>
              <a:t>的方向进行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4341" name="Text Box 111"/>
          <p:cNvSpPr txBox="1"/>
          <p:nvPr/>
        </p:nvSpPr>
        <p:spPr>
          <a:xfrm>
            <a:off x="179388" y="115888"/>
            <a:ext cx="5919787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3.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共价键具有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方向性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57" name="Text Box 21"/>
          <p:cNvSpPr txBox="1"/>
          <p:nvPr/>
        </p:nvSpPr>
        <p:spPr>
          <a:xfrm>
            <a:off x="684213" y="2060575"/>
            <a:ext cx="7319962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6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3600" b="1" dirty="0">
                <a:latin typeface="Times New Roman" panose="02020603050405020304" pitchFamily="18" charset="0"/>
              </a:rPr>
              <a:t>H 1s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1         </a:t>
            </a:r>
            <a:r>
              <a:rPr lang="en-US" altLang="zh-CN" sz="3600" b="1" dirty="0">
                <a:latin typeface="Times New Roman" panose="02020603050405020304" pitchFamily="18" charset="0"/>
              </a:rPr>
              <a:t> 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17</a:t>
            </a:r>
            <a:r>
              <a:rPr lang="en-US" altLang="zh-CN" sz="3600" b="1" dirty="0">
                <a:latin typeface="Times New Roman" panose="02020603050405020304" pitchFamily="18" charset="0"/>
              </a:rPr>
              <a:t>Cl [Ne]3s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latin typeface="Times New Roman" panose="02020603050405020304" pitchFamily="18" charset="0"/>
              </a:rPr>
              <a:t>3p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5</a:t>
            </a:r>
            <a:endParaRPr lang="en-US" altLang="zh-CN" sz="3600" b="1" baseline="30000" dirty="0">
              <a:latin typeface="Times New Roman" panose="02020603050405020304" pitchFamily="18" charset="0"/>
            </a:endParaRPr>
          </a:p>
        </p:txBody>
      </p:sp>
      <p:grpSp>
        <p:nvGrpSpPr>
          <p:cNvPr id="65558" name="Group 22"/>
          <p:cNvGrpSpPr/>
          <p:nvPr/>
        </p:nvGrpSpPr>
        <p:grpSpPr>
          <a:xfrm>
            <a:off x="784225" y="2349500"/>
            <a:ext cx="4724400" cy="1371600"/>
            <a:chOff x="528" y="240"/>
            <a:chExt cx="2976" cy="864"/>
          </a:xfrm>
        </p:grpSpPr>
        <p:sp>
          <p:nvSpPr>
            <p:cNvPr id="14348" name="Text Box 23"/>
            <p:cNvSpPr txBox="1"/>
            <p:nvPr/>
          </p:nvSpPr>
          <p:spPr>
            <a:xfrm>
              <a:off x="528" y="464"/>
              <a:ext cx="2976" cy="43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algn="just"/>
              <a:r>
                <a:rPr lang="en-US" altLang="zh-CN" sz="4400" b="1" dirty="0">
                  <a:latin typeface="Times New Roman" panose="02020603050405020304" pitchFamily="18" charset="0"/>
                </a:rPr>
                <a:t>H</a:t>
              </a:r>
              <a:r>
                <a:rPr lang="en-US" altLang="zh-CN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r>
                <a:rPr lang="en-US" altLang="zh-CN" sz="4400" b="1" dirty="0">
                  <a:latin typeface="Times New Roman" panose="02020603050405020304" pitchFamily="18" charset="0"/>
                </a:rPr>
                <a:t>+</a:t>
              </a:r>
              <a:r>
                <a:rPr lang="en-US" altLang="zh-CN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r>
                <a:rPr lang="en-US" altLang="zh-CN" sz="4400" b="1" dirty="0">
                  <a:latin typeface="Times New Roman" panose="02020603050405020304" pitchFamily="18" charset="0"/>
                </a:rPr>
                <a:t>Cl</a:t>
              </a:r>
              <a:r>
                <a:rPr lang="en-US" altLang="zh-CN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</a:t>
              </a:r>
              <a:r>
                <a:rPr lang="en-US" altLang="zh-CN" sz="4400" b="1" dirty="0">
                  <a:latin typeface="Times New Roman" panose="02020603050405020304" pitchFamily="18" charset="0"/>
                </a:rPr>
                <a:t>H</a:t>
              </a:r>
              <a:r>
                <a:rPr lang="en-US" altLang="zh-CN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</a:t>
              </a:r>
              <a:r>
                <a:rPr lang="en-US" altLang="zh-CN" sz="4400" b="1" dirty="0">
                  <a:latin typeface="Times New Roman" panose="02020603050405020304" pitchFamily="18" charset="0"/>
                </a:rPr>
                <a:t>Cl</a:t>
              </a:r>
              <a:r>
                <a:rPr lang="en-US" altLang="zh-CN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</a:t>
              </a:r>
              <a:endParaRPr lang="en-US" altLang="zh-CN" sz="4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4349" name="Rectangle 24"/>
            <p:cNvSpPr/>
            <p:nvPr/>
          </p:nvSpPr>
          <p:spPr>
            <a:xfrm>
              <a:off x="1200" y="624"/>
              <a:ext cx="408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4400" b="1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r>
                <a:rPr lang="zh-CN" altLang="en-US" sz="4400" b="1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endParaRPr lang="zh-CN" altLang="en-US" sz="4400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350" name="Rectangle 25"/>
            <p:cNvSpPr/>
            <p:nvPr/>
          </p:nvSpPr>
          <p:spPr>
            <a:xfrm>
              <a:off x="1200" y="240"/>
              <a:ext cx="408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4400" b="1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r>
                <a:rPr lang="zh-CN" altLang="en-US" sz="4400" b="1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endParaRPr lang="zh-CN" altLang="en-US" sz="4400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351" name="Rectangle 26"/>
            <p:cNvSpPr/>
            <p:nvPr/>
          </p:nvSpPr>
          <p:spPr>
            <a:xfrm>
              <a:off x="2352" y="240"/>
              <a:ext cx="408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4400" b="1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r>
                <a:rPr lang="zh-CN" altLang="en-US" sz="4400" b="1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endParaRPr lang="zh-CN" altLang="en-US" sz="4400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352" name="Rectangle 27"/>
            <p:cNvSpPr/>
            <p:nvPr/>
          </p:nvSpPr>
          <p:spPr>
            <a:xfrm>
              <a:off x="2400" y="624"/>
              <a:ext cx="408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4400" b="1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r>
                <a:rPr lang="zh-CN" altLang="en-US" sz="4400" b="1" baseline="30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</a:t>
              </a:r>
              <a:endParaRPr lang="zh-CN" altLang="en-US" sz="4400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65565" name="Text Box 29"/>
          <p:cNvSpPr txBox="1"/>
          <p:nvPr/>
        </p:nvSpPr>
        <p:spPr>
          <a:xfrm>
            <a:off x="2584450" y="5805488"/>
            <a:ext cx="1555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最大程度重叠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5566" name="Text Box 30"/>
          <p:cNvSpPr txBox="1"/>
          <p:nvPr/>
        </p:nvSpPr>
        <p:spPr>
          <a:xfrm>
            <a:off x="4946650" y="5819775"/>
            <a:ext cx="10985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不能重叠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5568" name="Rectangle 32"/>
          <p:cNvSpPr/>
          <p:nvPr/>
        </p:nvSpPr>
        <p:spPr>
          <a:xfrm>
            <a:off x="7337425" y="5805488"/>
            <a:ext cx="1555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重叠程度很小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5569" name="Text Box 33"/>
          <p:cNvSpPr txBox="1"/>
          <p:nvPr/>
        </p:nvSpPr>
        <p:spPr>
          <a:xfrm>
            <a:off x="5940425" y="2233613"/>
            <a:ext cx="2951163" cy="10509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轨道重叠程度越大，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共价键越牢固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7" grpId="0"/>
      <p:bldP spid="65565" grpId="0"/>
      <p:bldP spid="65566" grpId="0"/>
      <p:bldP spid="65568" grpId="0"/>
      <p:bldP spid="655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 Box 10"/>
          <p:cNvSpPr txBox="1"/>
          <p:nvPr/>
        </p:nvSpPr>
        <p:spPr>
          <a:xfrm>
            <a:off x="250825" y="333375"/>
            <a:ext cx="4267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共价键的特征：</a:t>
            </a:r>
            <a:endParaRPr lang="zh-CN" altLang="en-US" sz="4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71" name="Text Box 11"/>
          <p:cNvSpPr txBox="1"/>
          <p:nvPr/>
        </p:nvSpPr>
        <p:spPr>
          <a:xfrm>
            <a:off x="2195513" y="1484313"/>
            <a:ext cx="4191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400" b="1" dirty="0">
                <a:latin typeface="Times New Roman" panose="02020603050405020304" pitchFamily="18" charset="0"/>
              </a:rPr>
              <a:t>饱和性、方向性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 Box 43"/>
          <p:cNvSpPr txBox="1"/>
          <p:nvPr/>
        </p:nvSpPr>
        <p:spPr>
          <a:xfrm>
            <a:off x="179388" y="188913"/>
            <a:ext cx="55626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三 共价键的类型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87" name="Text Box 44"/>
          <p:cNvSpPr txBox="1"/>
          <p:nvPr/>
        </p:nvSpPr>
        <p:spPr>
          <a:xfrm>
            <a:off x="430213" y="1052513"/>
            <a:ext cx="8713787" cy="6413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、 键和  键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( sigma bond and pi bond)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16388" name="Text Box 54"/>
          <p:cNvSpPr txBox="1"/>
          <p:nvPr/>
        </p:nvSpPr>
        <p:spPr>
          <a:xfrm>
            <a:off x="468313" y="1916113"/>
            <a:ext cx="8316912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原子轨道最大重叠</a:t>
            </a:r>
            <a:r>
              <a:rPr lang="zh-CN" altLang="en-US" sz="2800" b="1" dirty="0">
                <a:latin typeface="Times New Roman" panose="02020603050405020304" pitchFamily="18" charset="0"/>
              </a:rPr>
              <a:t>要求制约了不同原子轨道间的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成键方式</a:t>
            </a:r>
            <a:r>
              <a:rPr lang="zh-CN" altLang="en-US" sz="2800" b="1" dirty="0">
                <a:latin typeface="Times New Roman" panose="02020603050405020304" pitchFamily="18" charset="0"/>
              </a:rPr>
              <a:t>，从而决定了共价键的两种基本类型：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3322" name="Text Box 55"/>
          <p:cNvSpPr txBox="1"/>
          <p:nvPr/>
        </p:nvSpPr>
        <p:spPr>
          <a:xfrm>
            <a:off x="538163" y="3068638"/>
            <a:ext cx="8605837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(1) </a:t>
            </a:r>
            <a:r>
              <a:rPr lang="zh-CN" altLang="en-US" sz="2800" b="1" dirty="0">
                <a:latin typeface="Times New Roman" panose="02020603050405020304" pitchFamily="18" charset="0"/>
              </a:rPr>
              <a:t>在有</a:t>
            </a:r>
            <a:r>
              <a:rPr lang="en-US" altLang="zh-CN" sz="2800" b="1" dirty="0">
                <a:latin typeface="Times New Roman" panose="02020603050405020304" pitchFamily="18" charset="0"/>
              </a:rPr>
              <a:t>s(</a:t>
            </a:r>
            <a:r>
              <a:rPr lang="zh-CN" altLang="en-US" sz="2800" b="1" dirty="0">
                <a:latin typeface="Times New Roman" panose="02020603050405020304" pitchFamily="18" charset="0"/>
              </a:rPr>
              <a:t>或</a:t>
            </a:r>
            <a:r>
              <a:rPr lang="en-US" altLang="zh-CN" sz="2800" b="1" dirty="0">
                <a:latin typeface="Times New Roman" panose="02020603050405020304" pitchFamily="18" charset="0"/>
              </a:rPr>
              <a:t>p)</a:t>
            </a:r>
            <a:r>
              <a:rPr lang="zh-CN" altLang="en-US" sz="2800" b="1" dirty="0">
                <a:latin typeface="Times New Roman" panose="02020603050405020304" pitchFamily="18" charset="0"/>
              </a:rPr>
              <a:t>轨道参与的成键中，两个轨道沿键轴方向以“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头对头</a:t>
            </a:r>
            <a:r>
              <a:rPr lang="zh-CN" altLang="en-US" sz="2800" b="1" dirty="0">
                <a:latin typeface="Times New Roman" panose="02020603050405020304" pitchFamily="18" charset="0"/>
              </a:rPr>
              <a:t>”方式重叠，形成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键</a:t>
            </a:r>
            <a:r>
              <a:rPr lang="zh-CN" altLang="en-US" sz="2800" b="1" dirty="0">
                <a:latin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13324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4508500"/>
            <a:ext cx="3455987" cy="1601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5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525" y="4508500"/>
            <a:ext cx="5162550" cy="169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275" y="476250"/>
            <a:ext cx="5183188" cy="5473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Text Box 54"/>
          <p:cNvSpPr txBox="1"/>
          <p:nvPr/>
        </p:nvSpPr>
        <p:spPr>
          <a:xfrm>
            <a:off x="827088" y="6181725"/>
            <a:ext cx="831691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以键轴为轴旋转任意角度，轨道重叠部分的形状和符号不发生改变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113" y="1268413"/>
            <a:ext cx="7488237" cy="1127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Text Box 5"/>
          <p:cNvSpPr txBox="1"/>
          <p:nvPr/>
        </p:nvSpPr>
        <p:spPr>
          <a:xfrm>
            <a:off x="447675" y="495300"/>
            <a:ext cx="51847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latin typeface="Arial" panose="020B0604020202020204" pitchFamily="34" charset="0"/>
              </a:rPr>
              <a:t>氟分子的形成过程用下式表示：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18436" name="Text Box 6"/>
          <p:cNvSpPr txBox="1"/>
          <p:nvPr/>
        </p:nvSpPr>
        <p:spPr>
          <a:xfrm>
            <a:off x="468313" y="2565400"/>
            <a:ext cx="8448675" cy="1682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5000"/>
              </a:lnSpc>
            </a:pPr>
            <a:r>
              <a:rPr lang="en-US" altLang="zh-CN" sz="2400" b="1" dirty="0">
                <a:latin typeface="Arial" panose="020B0604020202020204" pitchFamily="34" charset="0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</a:rPr>
              <a:t>个氟原子之间的一对共用电子对构成一个共价键，其余</a:t>
            </a:r>
            <a:r>
              <a:rPr lang="en-US" altLang="zh-CN" sz="2400" b="1" dirty="0">
                <a:latin typeface="Arial" panose="020B0604020202020204" pitchFamily="34" charset="0"/>
              </a:rPr>
              <a:t>6</a:t>
            </a:r>
            <a:r>
              <a:rPr lang="zh-CN" altLang="en-US" sz="2400" b="1" dirty="0">
                <a:latin typeface="Arial" panose="020B0604020202020204" pitchFamily="34" charset="0"/>
              </a:rPr>
              <a:t>对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孤对电子位于</a:t>
            </a:r>
            <a:r>
              <a:rPr lang="en-US" altLang="zh-CN" sz="2400" b="1" dirty="0">
                <a:latin typeface="Arial" panose="020B0604020202020204" pitchFamily="34" charset="0"/>
              </a:rPr>
              <a:t>2p</a:t>
            </a:r>
            <a:r>
              <a:rPr lang="zh-CN" altLang="en-US" sz="2400" b="1" dirty="0">
                <a:latin typeface="Arial" panose="020B0604020202020204" pitchFamily="34" charset="0"/>
              </a:rPr>
              <a:t>轨道，</a:t>
            </a:r>
            <a:r>
              <a:rPr lang="en-US" altLang="zh-CN" sz="2400" b="1" dirty="0">
                <a:latin typeface="Arial" panose="020B0604020202020204" pitchFamily="34" charset="0"/>
              </a:rPr>
              <a:t>F—F</a:t>
            </a:r>
            <a:r>
              <a:rPr lang="zh-CN" altLang="en-US" sz="2400" b="1" dirty="0">
                <a:latin typeface="Arial" panose="020B0604020202020204" pitchFamily="34" charset="0"/>
              </a:rPr>
              <a:t>键是由一对</a:t>
            </a:r>
            <a:r>
              <a:rPr lang="en-US" altLang="zh-CN" sz="2400" b="1" dirty="0">
                <a:latin typeface="Arial" panose="020B0604020202020204" pitchFamily="34" charset="0"/>
              </a:rPr>
              <a:t>p</a:t>
            </a:r>
            <a:r>
              <a:rPr lang="zh-CN" altLang="en-US" sz="2400" b="1" dirty="0">
                <a:latin typeface="Arial" panose="020B0604020202020204" pitchFamily="34" charset="0"/>
              </a:rPr>
              <a:t>轨道沿着轨道对称轴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方向进行重叠而形成。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pic>
        <p:nvPicPr>
          <p:cNvPr id="8090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4437063"/>
            <a:ext cx="8496300" cy="2092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ext Box 56"/>
          <p:cNvSpPr txBox="1"/>
          <p:nvPr/>
        </p:nvSpPr>
        <p:spPr>
          <a:xfrm>
            <a:off x="179388" y="346075"/>
            <a:ext cx="8856662" cy="13589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(2)</a:t>
            </a:r>
            <a:r>
              <a:rPr lang="zh-CN" altLang="en-US" sz="3200" b="1" dirty="0">
                <a:latin typeface="Times New Roman" panose="02020603050405020304" pitchFamily="18" charset="0"/>
              </a:rPr>
              <a:t>在两个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轨道</a:t>
            </a:r>
            <a:r>
              <a:rPr lang="zh-CN" altLang="en-US" sz="3200" b="1" dirty="0">
                <a:latin typeface="Times New Roman" panose="02020603050405020304" pitchFamily="18" charset="0"/>
              </a:rPr>
              <a:t>间成键时，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p-p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轨道</a:t>
            </a:r>
            <a:r>
              <a:rPr lang="zh-CN" altLang="en-US" sz="3200" b="1" dirty="0">
                <a:latin typeface="Times New Roman" panose="02020603050405020304" pitchFamily="18" charset="0"/>
              </a:rPr>
              <a:t>沿与键轴垂直的方向取“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肩靠肩</a:t>
            </a:r>
            <a:r>
              <a:rPr lang="zh-CN" altLang="en-US" sz="3200" b="1" dirty="0">
                <a:latin typeface="Times New Roman" panose="02020603050405020304" pitchFamily="18" charset="0"/>
              </a:rPr>
              <a:t>”方式重叠，形成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键</a:t>
            </a:r>
            <a:r>
              <a:rPr lang="zh-CN" altLang="en-US" sz="3200" b="1" dirty="0">
                <a:latin typeface="Times New Roman" panose="02020603050405020304" pitchFamily="18" charset="0"/>
              </a:rPr>
              <a:t>。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pic>
        <p:nvPicPr>
          <p:cNvPr id="1945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00" y="1704975"/>
            <a:ext cx="2609850" cy="474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3" descr="本04图11-4"/>
          <p:cNvPicPr>
            <a:picLocks noChangeAspect="1"/>
          </p:cNvPicPr>
          <p:nvPr/>
        </p:nvPicPr>
        <p:blipFill>
          <a:blip r:embed="rId1">
            <a:lum contrast="60000"/>
          </a:blip>
          <a:stretch>
            <a:fillRect/>
          </a:stretch>
        </p:blipFill>
        <p:spPr>
          <a:xfrm>
            <a:off x="1692275" y="1844675"/>
            <a:ext cx="6121400" cy="4845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Text Box 4"/>
          <p:cNvSpPr txBox="1"/>
          <p:nvPr/>
        </p:nvSpPr>
        <p:spPr>
          <a:xfrm>
            <a:off x="304800" y="469900"/>
            <a:ext cx="1027113" cy="1066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重叠方式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0484" name="Group 5"/>
          <p:cNvGrpSpPr/>
          <p:nvPr/>
        </p:nvGrpSpPr>
        <p:grpSpPr>
          <a:xfrm>
            <a:off x="1331913" y="765175"/>
            <a:ext cx="306387" cy="762000"/>
            <a:chOff x="1200" y="1920"/>
            <a:chExt cx="193" cy="480"/>
          </a:xfrm>
        </p:grpSpPr>
        <p:sp>
          <p:nvSpPr>
            <p:cNvPr id="20489" name="Line 6"/>
            <p:cNvSpPr/>
            <p:nvPr/>
          </p:nvSpPr>
          <p:spPr>
            <a:xfrm flipV="1">
              <a:off x="1200" y="1920"/>
              <a:ext cx="192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490" name="Line 7"/>
            <p:cNvSpPr/>
            <p:nvPr/>
          </p:nvSpPr>
          <p:spPr>
            <a:xfrm>
              <a:off x="1200" y="2160"/>
              <a:ext cx="193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0485" name="Text Box 8"/>
          <p:cNvSpPr txBox="1"/>
          <p:nvPr/>
        </p:nvSpPr>
        <p:spPr>
          <a:xfrm>
            <a:off x="1600200" y="317500"/>
            <a:ext cx="1600200" cy="1311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 键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 键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6" name="Text Box 9"/>
          <p:cNvSpPr txBox="1"/>
          <p:nvPr/>
        </p:nvSpPr>
        <p:spPr>
          <a:xfrm>
            <a:off x="2767013" y="331788"/>
            <a:ext cx="1905000" cy="1311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头碰头</a:t>
            </a:r>
            <a:endParaRPr lang="zh-CN" altLang="en-US" sz="32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肩并肩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0487" name="Text Box 10"/>
          <p:cNvSpPr txBox="1"/>
          <p:nvPr/>
        </p:nvSpPr>
        <p:spPr>
          <a:xfrm>
            <a:off x="4524375" y="360363"/>
            <a:ext cx="1905000" cy="1311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重叠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大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重叠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小</a:t>
            </a:r>
            <a:endParaRPr lang="zh-CN" altLang="en-US" sz="32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8" name="Text Box 11"/>
          <p:cNvSpPr txBox="1"/>
          <p:nvPr/>
        </p:nvSpPr>
        <p:spPr>
          <a:xfrm>
            <a:off x="6227763" y="376238"/>
            <a:ext cx="1687512" cy="1311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稳定</a:t>
            </a:r>
            <a:endParaRPr lang="zh-CN" altLang="en-US" sz="32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不稳定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323850" y="333375"/>
            <a:ext cx="7543800" cy="796925"/>
          </a:xfrm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两种基本键型的对比</a:t>
            </a:r>
            <a:endParaRPr lang="zh-CN" altLang="en-US" dirty="0"/>
          </a:p>
        </p:txBody>
      </p:sp>
      <p:graphicFrame>
        <p:nvGraphicFramePr>
          <p:cNvPr id="14370" name="Group 34"/>
          <p:cNvGraphicFramePr>
            <a:graphicFrameLocks noGrp="1"/>
          </p:cNvGraphicFramePr>
          <p:nvPr>
            <p:ph idx="1"/>
          </p:nvPr>
        </p:nvGraphicFramePr>
        <p:xfrm>
          <a:off x="539750" y="1484313"/>
          <a:ext cx="8148638" cy="4537075"/>
        </p:xfrm>
        <a:graphic>
          <a:graphicData uri="http://schemas.openxmlformats.org/drawingml/2006/table">
            <a:tbl>
              <a:tblPr/>
              <a:tblGrid>
                <a:gridCol w="1079500"/>
                <a:gridCol w="1584325"/>
                <a:gridCol w="1296988"/>
                <a:gridCol w="1355725"/>
                <a:gridCol w="1416050"/>
                <a:gridCol w="1416050"/>
              </a:tblGrid>
              <a:tr h="14353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键型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成键原子轨道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重叠方式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键电子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云特征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成键的选择性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稳定性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8610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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键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marT="45726" marB="45726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s(p)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s-s,s-p, p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-p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头对头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呈圆柱形对称，可沿键轴任意旋转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原子间成键的首选方式；可单独存在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结合稳定，键能较高，反应活性较低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1566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键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marT="45726" marB="45726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-p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; 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-p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肩并肩</a:t>
                      </a:r>
                      <a:endParaRPr kumimoji="1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以键轴所在平面呈镜像反对称，不可旋转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以</a:t>
                      </a:r>
                      <a:r>
                        <a:rPr kumimoji="1" lang="el-GR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键的形成为前提，不可独立存在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稳定性较低，键能较低，反应活性高</a:t>
                      </a:r>
                      <a:endParaRPr kumimoji="1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Text Box 20"/>
          <p:cNvSpPr txBox="1"/>
          <p:nvPr/>
        </p:nvSpPr>
        <p:spPr>
          <a:xfrm>
            <a:off x="900113" y="1336675"/>
            <a:ext cx="1295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N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22531" name="Text Box 22"/>
          <p:cNvSpPr txBox="1"/>
          <p:nvPr/>
        </p:nvSpPr>
        <p:spPr>
          <a:xfrm>
            <a:off x="1908175" y="2060575"/>
            <a:ext cx="5638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2p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3200" b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2p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3200" b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2p</a:t>
            </a:r>
            <a:r>
              <a:rPr lang="en-US" altLang="zh-CN" sz="32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z</a:t>
            </a:r>
            <a:r>
              <a:rPr lang="en-US" altLang="zh-CN" sz="3200" b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altLang="zh-CN" sz="3200" baseline="30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2" name="Text Box 24"/>
          <p:cNvSpPr txBox="1"/>
          <p:nvPr/>
        </p:nvSpPr>
        <p:spPr>
          <a:xfrm>
            <a:off x="1835150" y="1336675"/>
            <a:ext cx="5029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</a:rPr>
              <a:t>个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 键、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个 键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pic>
        <p:nvPicPr>
          <p:cNvPr id="22533" name="Picture 26" descr="本04图11-5"/>
          <p:cNvPicPr>
            <a:picLocks noChangeAspect="1"/>
          </p:cNvPicPr>
          <p:nvPr/>
        </p:nvPicPr>
        <p:blipFill>
          <a:blip r:embed="rId1">
            <a:lum contrast="48000"/>
          </a:blip>
          <a:stretch>
            <a:fillRect/>
          </a:stretch>
        </p:blipFill>
        <p:spPr>
          <a:xfrm>
            <a:off x="323850" y="3068638"/>
            <a:ext cx="8077200" cy="3548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 Box 8"/>
          <p:cNvSpPr txBox="1"/>
          <p:nvPr/>
        </p:nvSpPr>
        <p:spPr>
          <a:xfrm>
            <a:off x="914400" y="44450"/>
            <a:ext cx="5257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 键    优先   单一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5" name="Text Box 9"/>
          <p:cNvSpPr txBox="1"/>
          <p:nvPr/>
        </p:nvSpPr>
        <p:spPr>
          <a:xfrm>
            <a:off x="900113" y="620713"/>
            <a:ext cx="5410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 键   不可单独存在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6" name="Text Box 10"/>
          <p:cNvSpPr txBox="1"/>
          <p:nvPr/>
        </p:nvSpPr>
        <p:spPr>
          <a:xfrm>
            <a:off x="4945063" y="87313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22537" name="Text Box 11"/>
          <p:cNvSpPr txBox="1"/>
          <p:nvPr/>
        </p:nvSpPr>
        <p:spPr>
          <a:xfrm>
            <a:off x="5580063" y="101600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1s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1                                                            </a:t>
            </a:r>
            <a:endParaRPr lang="en-US" altLang="zh-CN" sz="2800" b="1" baseline="30000" dirty="0">
              <a:latin typeface="Times New Roman" panose="02020603050405020304" pitchFamily="18" charset="0"/>
            </a:endParaRPr>
          </a:p>
        </p:txBody>
      </p:sp>
      <p:sp>
        <p:nvSpPr>
          <p:cNvPr id="22538" name="Text Box 12"/>
          <p:cNvSpPr txBox="1"/>
          <p:nvPr/>
        </p:nvSpPr>
        <p:spPr>
          <a:xfrm>
            <a:off x="6372225" y="73025"/>
            <a:ext cx="2057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</a:rPr>
              <a:t>个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 键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Text Box 18"/>
          <p:cNvSpPr txBox="1"/>
          <p:nvPr/>
        </p:nvSpPr>
        <p:spPr>
          <a:xfrm>
            <a:off x="250825" y="415925"/>
            <a:ext cx="8763000" cy="34448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</a:rPr>
              <a:t>对</a:t>
            </a:r>
            <a:r>
              <a:rPr lang="zh-CN" altLang="en-US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 键的描述中，正确的是（          ）</a:t>
            </a:r>
            <a:endParaRPr lang="zh-CN" altLang="en-US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latin typeface="Times New Roman" panose="02020603050405020304" pitchFamily="18" charset="0"/>
                <a:sym typeface="Monotype Sorts" pitchFamily="2" charset="2"/>
              </a:rPr>
              <a:t>1</a:t>
            </a:r>
            <a:r>
              <a:rPr lang="zh-CN" altLang="en-US" sz="4000" b="1" dirty="0">
                <a:latin typeface="Times New Roman" panose="02020603050405020304" pitchFamily="18" charset="0"/>
                <a:sym typeface="Monotype Sorts" pitchFamily="2" charset="2"/>
              </a:rPr>
              <a:t>）原子轨道沿键轴垂直方向以“肩并肩”方式重叠  </a:t>
            </a:r>
            <a:r>
              <a:rPr lang="en-US" altLang="zh-CN" sz="4000" b="1" dirty="0">
                <a:latin typeface="Times New Roman" panose="02020603050405020304" pitchFamily="18" charset="0"/>
                <a:sym typeface="Monotype Sorts" pitchFamily="2" charset="2"/>
              </a:rPr>
              <a:t>2</a:t>
            </a:r>
            <a:r>
              <a:rPr lang="zh-CN" altLang="en-US" sz="4000" b="1" dirty="0">
                <a:latin typeface="Times New Roman" panose="02020603050405020304" pitchFamily="18" charset="0"/>
                <a:sym typeface="Monotype Sorts" pitchFamily="2" charset="2"/>
              </a:rPr>
              <a:t>）不能单独存在，必须与</a:t>
            </a:r>
            <a:r>
              <a:rPr lang="zh-CN" altLang="en-US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 键共存  </a:t>
            </a:r>
            <a:r>
              <a:rPr lang="en-US" altLang="zh-CN" sz="4000" b="1" dirty="0">
                <a:latin typeface="Times New Roman" panose="02020603050405020304" pitchFamily="18" charset="0"/>
                <a:sym typeface="Monotype Sorts" pitchFamily="2" charset="2"/>
              </a:rPr>
              <a:t>3</a:t>
            </a:r>
            <a:r>
              <a:rPr lang="zh-CN" altLang="en-US" sz="4000" b="1" dirty="0">
                <a:latin typeface="Times New Roman" panose="02020603050405020304" pitchFamily="18" charset="0"/>
                <a:sym typeface="Monotype Sorts" pitchFamily="2" charset="2"/>
              </a:rPr>
              <a:t>）两原子间可形成</a:t>
            </a:r>
            <a:r>
              <a:rPr lang="en-US" altLang="zh-CN" sz="4000" b="1" dirty="0">
                <a:latin typeface="Times New Roman" panose="02020603050405020304" pitchFamily="18" charset="0"/>
                <a:sym typeface="Monotype Sorts" pitchFamily="2" charset="2"/>
              </a:rPr>
              <a:t>1</a:t>
            </a:r>
            <a:r>
              <a:rPr lang="zh-CN" altLang="en-US" sz="4000" b="1" dirty="0">
                <a:latin typeface="Times New Roman" panose="02020603050405020304" pitchFamily="18" charset="0"/>
                <a:sym typeface="Monotype Sorts" pitchFamily="2" charset="2"/>
              </a:rPr>
              <a:t>个或</a:t>
            </a:r>
            <a:r>
              <a:rPr lang="en-US" altLang="zh-CN" sz="4000" b="1" dirty="0">
                <a:latin typeface="Times New Roman" panose="02020603050405020304" pitchFamily="18" charset="0"/>
                <a:sym typeface="Monotype Sorts" pitchFamily="2" charset="2"/>
              </a:rPr>
              <a:t>2</a:t>
            </a:r>
            <a:r>
              <a:rPr lang="zh-CN" altLang="en-US" sz="4000" b="1" dirty="0">
                <a:latin typeface="Times New Roman" panose="02020603050405020304" pitchFamily="18" charset="0"/>
                <a:sym typeface="Monotype Sorts" pitchFamily="2" charset="2"/>
              </a:rPr>
              <a:t>个</a:t>
            </a:r>
            <a:r>
              <a:rPr lang="zh-CN" altLang="en-US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键  </a:t>
            </a:r>
            <a:r>
              <a:rPr lang="en-US" altLang="zh-CN" sz="4000" b="1" dirty="0">
                <a:latin typeface="Times New Roman" panose="02020603050405020304" pitchFamily="18" charset="0"/>
                <a:sym typeface="Monotype Sorts" pitchFamily="2" charset="2"/>
              </a:rPr>
              <a:t>4</a:t>
            </a:r>
            <a:r>
              <a:rPr lang="zh-CN" altLang="en-US" sz="4000" b="1" dirty="0">
                <a:latin typeface="Times New Roman" panose="02020603050405020304" pitchFamily="18" charset="0"/>
                <a:sym typeface="Monotype Sorts" pitchFamily="2" charset="2"/>
              </a:rPr>
              <a:t>）键能大</a:t>
            </a:r>
            <a:endParaRPr lang="zh-CN" altLang="en-US" sz="4000" b="1" dirty="0">
              <a:latin typeface="Times New Roman" panose="02020603050405020304" pitchFamily="18" charset="0"/>
              <a:sym typeface="Monotype Sorts" pitchFamily="2" charset="2"/>
            </a:endParaRPr>
          </a:p>
        </p:txBody>
      </p:sp>
      <p:sp>
        <p:nvSpPr>
          <p:cNvPr id="72723" name="Rectangle 19"/>
          <p:cNvSpPr/>
          <p:nvPr/>
        </p:nvSpPr>
        <p:spPr>
          <a:xfrm>
            <a:off x="6880225" y="415925"/>
            <a:ext cx="565150" cy="7016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1,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2724" name="Rectangle 20"/>
          <p:cNvSpPr/>
          <p:nvPr/>
        </p:nvSpPr>
        <p:spPr>
          <a:xfrm>
            <a:off x="7337425" y="415925"/>
            <a:ext cx="565150" cy="7016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2,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2725" name="Rectangle 21"/>
          <p:cNvSpPr/>
          <p:nvPr/>
        </p:nvSpPr>
        <p:spPr>
          <a:xfrm>
            <a:off x="7812088" y="404813"/>
            <a:ext cx="438150" cy="7016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3" grpId="0" animBg="1"/>
      <p:bldP spid="72724" grpId="0" animBg="1"/>
      <p:bldP spid="727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Text Box 4"/>
          <p:cNvSpPr txBox="1"/>
          <p:nvPr/>
        </p:nvSpPr>
        <p:spPr>
          <a:xfrm>
            <a:off x="611188" y="2420938"/>
            <a:ext cx="2590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化学键：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6147" name="Text Box 5"/>
          <p:cNvSpPr txBox="1"/>
          <p:nvPr/>
        </p:nvSpPr>
        <p:spPr>
          <a:xfrm>
            <a:off x="2420938" y="2492375"/>
            <a:ext cx="6080125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分子内相邻原子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离子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间的强烈作用， 称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Chemical bond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197" name="Text Box 6"/>
          <p:cNvSpPr txBox="1"/>
          <p:nvPr/>
        </p:nvSpPr>
        <p:spPr>
          <a:xfrm>
            <a:off x="792163" y="3659188"/>
            <a:ext cx="1447800" cy="1066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化学键的分类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8198" name="Text Box 7"/>
          <p:cNvSpPr txBox="1"/>
          <p:nvPr/>
        </p:nvSpPr>
        <p:spPr>
          <a:xfrm>
            <a:off x="2752725" y="3644900"/>
            <a:ext cx="64277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共价键</a:t>
            </a:r>
            <a:r>
              <a:rPr lang="en-US" altLang="zh-CN" sz="2800" b="1" dirty="0"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</a:rPr>
              <a:t>配位键</a:t>
            </a:r>
            <a:r>
              <a:rPr lang="en-US" altLang="zh-CN" sz="2800" b="1" dirty="0">
                <a:latin typeface="Times New Roman" panose="02020603050405020304" pitchFamily="18" charset="0"/>
              </a:rPr>
              <a:t>) covalent (coordination)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6150" name="Text Box 26"/>
          <p:cNvSpPr txBox="1"/>
          <p:nvPr/>
        </p:nvSpPr>
        <p:spPr>
          <a:xfrm>
            <a:off x="250825" y="328613"/>
            <a:ext cx="8496300" cy="5794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分子结构决定分子的外在行为与化学反应特性。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6151" name="Text Box 27"/>
          <p:cNvSpPr txBox="1"/>
          <p:nvPr/>
        </p:nvSpPr>
        <p:spPr>
          <a:xfrm>
            <a:off x="827088" y="1258888"/>
            <a:ext cx="774065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分子内部的结合作用：化学键                 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分子间相互作用：分子间作用力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203" name="AutoShape 28"/>
          <p:cNvSpPr/>
          <p:nvPr/>
        </p:nvSpPr>
        <p:spPr>
          <a:xfrm>
            <a:off x="2447925" y="3644900"/>
            <a:ext cx="144463" cy="1368425"/>
          </a:xfrm>
          <a:prstGeom prst="leftBrace">
            <a:avLst>
              <a:gd name="adj1" fmla="val 78937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sp>
        <p:nvSpPr>
          <p:cNvPr id="8204" name="Text Box 29"/>
          <p:cNvSpPr txBox="1"/>
          <p:nvPr/>
        </p:nvSpPr>
        <p:spPr>
          <a:xfrm>
            <a:off x="2774950" y="4076700"/>
            <a:ext cx="35829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离子键</a:t>
            </a:r>
            <a:r>
              <a:rPr lang="en-US" altLang="zh-CN" sz="2800" b="1" dirty="0">
                <a:latin typeface="Times New Roman" panose="02020603050405020304" pitchFamily="18" charset="0"/>
              </a:rPr>
              <a:t>ionic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8205" name="Text Box 30"/>
          <p:cNvSpPr txBox="1"/>
          <p:nvPr/>
        </p:nvSpPr>
        <p:spPr>
          <a:xfrm>
            <a:off x="2754313" y="4565650"/>
            <a:ext cx="34385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金属键</a:t>
            </a:r>
            <a:r>
              <a:rPr lang="en-US" altLang="zh-CN" sz="2800" b="1" dirty="0">
                <a:latin typeface="Times New Roman" panose="02020603050405020304" pitchFamily="18" charset="0"/>
              </a:rPr>
              <a:t>metallic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8209" name="Text Box 17"/>
          <p:cNvSpPr txBox="1"/>
          <p:nvPr/>
        </p:nvSpPr>
        <p:spPr>
          <a:xfrm>
            <a:off x="539750" y="5430838"/>
            <a:ext cx="67151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共价键</a:t>
            </a:r>
            <a:r>
              <a:rPr lang="en-US" altLang="zh-CN" sz="2800" b="1" dirty="0"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</a:rPr>
              <a:t>配位键</a:t>
            </a:r>
            <a:r>
              <a:rPr lang="en-US" altLang="zh-CN" sz="2800" b="1" dirty="0">
                <a:latin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</a:rPr>
              <a:t>、离子键、金属键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8210" name="Text Box 18"/>
          <p:cNvSpPr txBox="1"/>
          <p:nvPr/>
        </p:nvSpPr>
        <p:spPr>
          <a:xfrm>
            <a:off x="971550" y="6005513"/>
            <a:ext cx="631031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HCl                     NaCl          Fe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8" grpId="0"/>
      <p:bldP spid="8203" grpId="0" animBg="1"/>
      <p:bldP spid="8204" grpId="0"/>
      <p:bldP spid="8205" grpId="0"/>
      <p:bldP spid="8209" grpId="0"/>
      <p:bldP spid="82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Text Box 17"/>
          <p:cNvSpPr txBox="1"/>
          <p:nvPr/>
        </p:nvSpPr>
        <p:spPr>
          <a:xfrm>
            <a:off x="395288" y="260350"/>
            <a:ext cx="3602037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Times New Roman" panose="02020603050405020304" pitchFamily="18" charset="0"/>
              </a:rPr>
              <a:t>、配位键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24579" name="Text Box 55"/>
          <p:cNvSpPr txBox="1"/>
          <p:nvPr/>
        </p:nvSpPr>
        <p:spPr>
          <a:xfrm>
            <a:off x="354013" y="1052513"/>
            <a:ext cx="8610600" cy="1692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sym typeface="Monotype Sorts" pitchFamily="2" charset="2"/>
              </a:rPr>
              <a:t>      一种特殊的共价键，是指成键电子对由一原子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Monotype Sorts" pitchFamily="2" charset="2"/>
              </a:rPr>
              <a:t>单方面独立提供</a:t>
            </a:r>
            <a:r>
              <a:rPr lang="zh-CN" altLang="en-US" sz="2800" b="1" dirty="0">
                <a:latin typeface="Times New Roman" panose="02020603050405020304" pitchFamily="18" charset="0"/>
                <a:sym typeface="Monotype Sorts" pitchFamily="2" charset="2"/>
              </a:rPr>
              <a:t>而形成的共价键。在分子结构简式中，共价键以短线</a:t>
            </a:r>
            <a:r>
              <a:rPr lang="en-US" altLang="zh-CN" sz="2800" b="1" dirty="0">
                <a:latin typeface="Times New Roman" panose="02020603050405020304" pitchFamily="18" charset="0"/>
                <a:sym typeface="Monotype Sorts" pitchFamily="2" charset="2"/>
              </a:rPr>
              <a:t>—</a:t>
            </a:r>
            <a:r>
              <a:rPr lang="zh-CN" altLang="en-US" sz="2800" b="1" dirty="0">
                <a:latin typeface="Times New Roman" panose="02020603050405020304" pitchFamily="18" charset="0"/>
                <a:sym typeface="Monotype Sorts" pitchFamily="2" charset="2"/>
              </a:rPr>
              <a:t>表示，而配位键以箭头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Monotype Sorts" pitchFamily="2" charset="2"/>
              </a:rPr>
              <a:t>→</a:t>
            </a:r>
            <a:r>
              <a:rPr lang="zh-CN" altLang="en-US" sz="2800" b="1" dirty="0">
                <a:latin typeface="Times New Roman" panose="02020603050405020304" pitchFamily="18" charset="0"/>
                <a:sym typeface="Monotype Sorts" pitchFamily="2" charset="2"/>
              </a:rPr>
              <a:t>来表示。</a:t>
            </a:r>
            <a:endParaRPr lang="zh-CN" altLang="en-US" sz="2800" b="1" dirty="0">
              <a:latin typeface="Times New Roman" panose="02020603050405020304" pitchFamily="18" charset="0"/>
              <a:sym typeface="Monotype Sorts" pitchFamily="2" charset="2"/>
            </a:endParaRPr>
          </a:p>
        </p:txBody>
      </p:sp>
      <p:sp>
        <p:nvSpPr>
          <p:cNvPr id="1033" name="Text Box 9"/>
          <p:cNvSpPr txBox="1"/>
          <p:nvPr/>
        </p:nvSpPr>
        <p:spPr>
          <a:xfrm>
            <a:off x="1403350" y="5403850"/>
            <a:ext cx="1600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4400" b="1" dirty="0">
                <a:latin typeface="Times New Roman" panose="02020603050405020304" pitchFamily="18" charset="0"/>
              </a:rPr>
              <a:t>C</a:t>
            </a:r>
            <a:r>
              <a:rPr lang="en-US" altLang="zh-CN" sz="4400" b="1" baseline="-25000" dirty="0">
                <a:latin typeface="Times New Roman" panose="02020603050405020304" pitchFamily="18" charset="0"/>
              </a:rPr>
              <a:t>8</a:t>
            </a:r>
            <a:r>
              <a:rPr lang="en-US" altLang="zh-CN" sz="4400" b="1" dirty="0">
                <a:latin typeface="Times New Roman" panose="02020603050405020304" pitchFamily="18" charset="0"/>
              </a:rPr>
              <a:t>O</a:t>
            </a:r>
            <a:endParaRPr lang="en-US" altLang="zh-CN" sz="4400" b="1" baseline="-25000" dirty="0">
              <a:latin typeface="Times New Roman" panose="02020603050405020304" pitchFamily="18" charset="0"/>
            </a:endParaRPr>
          </a:p>
        </p:txBody>
      </p:sp>
      <p:grpSp>
        <p:nvGrpSpPr>
          <p:cNvPr id="1034" name="Group 10"/>
          <p:cNvGrpSpPr/>
          <p:nvPr/>
        </p:nvGrpSpPr>
        <p:grpSpPr>
          <a:xfrm>
            <a:off x="3155950" y="5216525"/>
            <a:ext cx="3048000" cy="1235075"/>
            <a:chOff x="336" y="2352"/>
            <a:chExt cx="1920" cy="778"/>
          </a:xfrm>
        </p:grpSpPr>
        <p:sp>
          <p:nvSpPr>
            <p:cNvPr id="24590" name="Text Box 11"/>
            <p:cNvSpPr txBox="1"/>
            <p:nvPr/>
          </p:nvSpPr>
          <p:spPr>
            <a:xfrm>
              <a:off x="336" y="2496"/>
              <a:ext cx="1920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:C + :O: </a:t>
              </a:r>
              <a:r>
                <a:rPr lang="en-US" altLang="zh-CN" sz="40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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4591" name="Text Box 12"/>
            <p:cNvSpPr txBox="1"/>
            <p:nvPr/>
          </p:nvSpPr>
          <p:spPr>
            <a:xfrm>
              <a:off x="518" y="2352"/>
              <a:ext cx="11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·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4592" name="Text Box 13"/>
            <p:cNvSpPr txBox="1"/>
            <p:nvPr/>
          </p:nvSpPr>
          <p:spPr>
            <a:xfrm>
              <a:off x="480" y="2688"/>
              <a:ext cx="144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·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4593" name="Text Box 14"/>
            <p:cNvSpPr txBox="1"/>
            <p:nvPr/>
          </p:nvSpPr>
          <p:spPr>
            <a:xfrm>
              <a:off x="1152" y="2352"/>
              <a:ext cx="144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·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4594" name="Text Box 15"/>
            <p:cNvSpPr txBox="1"/>
            <p:nvPr/>
          </p:nvSpPr>
          <p:spPr>
            <a:xfrm>
              <a:off x="1152" y="2688"/>
              <a:ext cx="144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·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40" name="Group 16"/>
          <p:cNvGrpSpPr/>
          <p:nvPr/>
        </p:nvGrpSpPr>
        <p:grpSpPr>
          <a:xfrm>
            <a:off x="5670550" y="5445125"/>
            <a:ext cx="1905000" cy="701675"/>
            <a:chOff x="3504" y="2736"/>
            <a:chExt cx="1200" cy="442"/>
          </a:xfrm>
        </p:grpSpPr>
        <p:sp>
          <p:nvSpPr>
            <p:cNvPr id="24586" name="Text Box 17"/>
            <p:cNvSpPr txBox="1"/>
            <p:nvPr/>
          </p:nvSpPr>
          <p:spPr>
            <a:xfrm>
              <a:off x="3504" y="2736"/>
              <a:ext cx="672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:C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4587" name="Line 18"/>
            <p:cNvSpPr/>
            <p:nvPr/>
          </p:nvSpPr>
          <p:spPr>
            <a:xfrm>
              <a:off x="3888" y="3024"/>
              <a:ext cx="19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588" name="Line 19"/>
            <p:cNvSpPr/>
            <p:nvPr/>
          </p:nvSpPr>
          <p:spPr>
            <a:xfrm>
              <a:off x="3888" y="2976"/>
              <a:ext cx="19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4589" name="Text Box 20"/>
            <p:cNvSpPr txBox="1"/>
            <p:nvPr/>
          </p:nvSpPr>
          <p:spPr>
            <a:xfrm>
              <a:off x="4080" y="2736"/>
              <a:ext cx="624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O: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45" name="Line 21"/>
          <p:cNvSpPr/>
          <p:nvPr/>
        </p:nvSpPr>
        <p:spPr>
          <a:xfrm>
            <a:off x="6280150" y="5749925"/>
            <a:ext cx="304800" cy="15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</p:sp>
      <p:sp>
        <p:nvSpPr>
          <p:cNvPr id="1046" name="Text Box 48"/>
          <p:cNvSpPr txBox="1"/>
          <p:nvPr/>
        </p:nvSpPr>
        <p:spPr>
          <a:xfrm>
            <a:off x="4284663" y="3213100"/>
            <a:ext cx="3600450" cy="1320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Monotype Sorts" pitchFamily="2" charset="2"/>
              </a:rPr>
              <a:t>1)</a:t>
            </a:r>
            <a:r>
              <a:rPr lang="zh-CN" altLang="en-US" sz="3200" b="1" dirty="0">
                <a:latin typeface="Times New Roman" panose="02020603050405020304" pitchFamily="18" charset="0"/>
                <a:sym typeface="Monotype Sorts" pitchFamily="2" charset="2"/>
              </a:rPr>
              <a:t>供者有孤对电子</a:t>
            </a:r>
            <a:endParaRPr lang="zh-CN" altLang="en-US" sz="3200" b="1" dirty="0">
              <a:latin typeface="Times New Roman" panose="02020603050405020304" pitchFamily="18" charset="0"/>
              <a:sym typeface="Monotype Sorts" pitchFamily="2" charset="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Monotype Sorts" pitchFamily="2" charset="2"/>
              </a:rPr>
              <a:t>2)</a:t>
            </a:r>
            <a:r>
              <a:rPr lang="zh-CN" altLang="en-US" sz="3200" b="1" dirty="0">
                <a:latin typeface="Times New Roman" panose="02020603050405020304" pitchFamily="18" charset="0"/>
                <a:sym typeface="Monotype Sorts" pitchFamily="2" charset="2"/>
              </a:rPr>
              <a:t>受者有空轨道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047" name="Rectangle 56"/>
          <p:cNvSpPr/>
          <p:nvPr/>
        </p:nvSpPr>
        <p:spPr>
          <a:xfrm>
            <a:off x="468313" y="3357563"/>
            <a:ext cx="3856037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0000FF"/>
                </a:solidFill>
                <a:sym typeface="Monotype Sorts" pitchFamily="2" charset="2"/>
              </a:rPr>
              <a:t>配位键形成的条件：</a:t>
            </a:r>
            <a:endParaRPr lang="zh-CN" altLang="en-US" sz="3200" b="1" dirty="0">
              <a:solidFill>
                <a:srgbClr val="0000FF"/>
              </a:solidFill>
              <a:sym typeface="Monotype Sort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46" grpId="0" animBg="1"/>
      <p:bldP spid="10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Text Box 2050"/>
          <p:cNvSpPr txBox="1"/>
          <p:nvPr/>
        </p:nvSpPr>
        <p:spPr>
          <a:xfrm>
            <a:off x="250825" y="188913"/>
            <a:ext cx="40386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四  键参数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87" name="Text Box 2051"/>
          <p:cNvSpPr txBox="1"/>
          <p:nvPr/>
        </p:nvSpPr>
        <p:spPr>
          <a:xfrm>
            <a:off x="539750" y="981075"/>
            <a:ext cx="6122988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、键长 </a:t>
            </a: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bond length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8" name="Text Box 2052"/>
          <p:cNvSpPr txBox="1"/>
          <p:nvPr/>
        </p:nvSpPr>
        <p:spPr>
          <a:xfrm>
            <a:off x="5003800" y="908050"/>
            <a:ext cx="2362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i="1" dirty="0">
                <a:latin typeface="Times New Roman" panose="02020603050405020304" pitchFamily="18" charset="0"/>
              </a:rPr>
              <a:t>l</a:t>
            </a:r>
            <a:r>
              <a:rPr lang="en-US" altLang="zh-CN" sz="4400" b="1" dirty="0">
                <a:latin typeface="Times New Roman" panose="02020603050405020304" pitchFamily="18" charset="0"/>
              </a:rPr>
              <a:t>(A-B)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6389" name="Text Box 2053"/>
          <p:cNvSpPr txBox="1"/>
          <p:nvPr/>
        </p:nvSpPr>
        <p:spPr>
          <a:xfrm>
            <a:off x="992188" y="1635125"/>
            <a:ext cx="76835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分子中成键原子两核间的平均距离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16390" name="Text Box 2054"/>
          <p:cNvSpPr txBox="1"/>
          <p:nvPr/>
        </p:nvSpPr>
        <p:spPr>
          <a:xfrm>
            <a:off x="1022350" y="2292350"/>
            <a:ext cx="2133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同型</a:t>
            </a:r>
            <a:r>
              <a:rPr lang="en-US" altLang="zh-CN" sz="3600" b="1" i="1" dirty="0">
                <a:latin typeface="Times New Roman" panose="02020603050405020304" pitchFamily="18" charset="0"/>
              </a:rPr>
              <a:t>l</a:t>
            </a:r>
            <a:r>
              <a:rPr lang="en-US" altLang="zh-CN" sz="3600" b="1" dirty="0">
                <a:latin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</a:t>
            </a:r>
            <a:endParaRPr lang="en-US" altLang="zh-CN" sz="36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391" name="Text Box 2055"/>
          <p:cNvSpPr txBox="1"/>
          <p:nvPr/>
        </p:nvSpPr>
        <p:spPr>
          <a:xfrm>
            <a:off x="3536950" y="2292350"/>
            <a:ext cx="3352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zh-CN" sz="3600" b="1" dirty="0">
                <a:latin typeface="Times New Roman" panose="02020603050405020304" pitchFamily="18" charset="0"/>
              </a:rPr>
              <a:t>键的稳定性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16392" name="Text Box 2056"/>
          <p:cNvSpPr txBox="1"/>
          <p:nvPr/>
        </p:nvSpPr>
        <p:spPr>
          <a:xfrm>
            <a:off x="6432550" y="2355850"/>
            <a:ext cx="1524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16393" name="Text Box 2057"/>
          <p:cNvSpPr txBox="1"/>
          <p:nvPr/>
        </p:nvSpPr>
        <p:spPr>
          <a:xfrm>
            <a:off x="1241425" y="2954338"/>
            <a:ext cx="5562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i="1" dirty="0">
                <a:latin typeface="Times New Roman" panose="02020603050405020304" pitchFamily="18" charset="0"/>
              </a:rPr>
              <a:t>l</a:t>
            </a:r>
            <a:r>
              <a:rPr lang="zh-CN" altLang="zh-CN" sz="4400" b="1" baseline="-25000" dirty="0">
                <a:latin typeface="Times New Roman" panose="02020603050405020304" pitchFamily="18" charset="0"/>
              </a:rPr>
              <a:t>单</a:t>
            </a:r>
            <a:r>
              <a:rPr lang="zh-CN" altLang="zh-CN" sz="4400" b="1" dirty="0">
                <a:latin typeface="Times New Roman" panose="02020603050405020304" pitchFamily="18" charset="0"/>
              </a:rPr>
              <a:t>          </a:t>
            </a:r>
            <a:r>
              <a:rPr lang="en-US" altLang="zh-CN" sz="4400" b="1" i="1" dirty="0">
                <a:latin typeface="Times New Roman" panose="02020603050405020304" pitchFamily="18" charset="0"/>
              </a:rPr>
              <a:t>l</a:t>
            </a:r>
            <a:r>
              <a:rPr lang="zh-CN" altLang="zh-CN" sz="4400" b="1" baseline="-25000" dirty="0">
                <a:latin typeface="Times New Roman" panose="02020603050405020304" pitchFamily="18" charset="0"/>
              </a:rPr>
              <a:t>双                     </a:t>
            </a:r>
            <a:r>
              <a:rPr lang="en-US" altLang="zh-CN" sz="4400" b="1" i="1" dirty="0">
                <a:latin typeface="Times New Roman" panose="02020603050405020304" pitchFamily="18" charset="0"/>
              </a:rPr>
              <a:t>l</a:t>
            </a:r>
            <a:r>
              <a:rPr lang="zh-CN" altLang="zh-CN" sz="4400" b="1" baseline="-25000" dirty="0">
                <a:latin typeface="Times New Roman" panose="02020603050405020304" pitchFamily="18" charset="0"/>
              </a:rPr>
              <a:t>叁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16394" name="Text Box 2058"/>
          <p:cNvSpPr txBox="1"/>
          <p:nvPr/>
        </p:nvSpPr>
        <p:spPr>
          <a:xfrm>
            <a:off x="2368550" y="2997200"/>
            <a:ext cx="4724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                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6395" name="Text Box 2078"/>
          <p:cNvSpPr txBox="1"/>
          <p:nvPr/>
        </p:nvSpPr>
        <p:spPr>
          <a:xfrm>
            <a:off x="468313" y="3933825"/>
            <a:ext cx="48387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zh-CN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键角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bond angle</a:t>
            </a:r>
            <a:endParaRPr lang="en-US" altLang="zh-CN" sz="36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6" name="Text Box 2079"/>
          <p:cNvSpPr txBox="1"/>
          <p:nvPr/>
        </p:nvSpPr>
        <p:spPr>
          <a:xfrm>
            <a:off x="287338" y="3933825"/>
            <a:ext cx="8748712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                             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多原子分子中同一个   原子形成的两个相邻共价键间的夹角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grpSp>
        <p:nvGrpSpPr>
          <p:cNvPr id="16397" name="Group 2080"/>
          <p:cNvGrpSpPr/>
          <p:nvPr/>
        </p:nvGrpSpPr>
        <p:grpSpPr>
          <a:xfrm>
            <a:off x="1547813" y="5157788"/>
            <a:ext cx="2057400" cy="1371600"/>
            <a:chOff x="1296" y="624"/>
            <a:chExt cx="1296" cy="864"/>
          </a:xfrm>
        </p:grpSpPr>
        <p:sp>
          <p:nvSpPr>
            <p:cNvPr id="25616" name="Text Box 2081"/>
            <p:cNvSpPr txBox="1"/>
            <p:nvPr/>
          </p:nvSpPr>
          <p:spPr>
            <a:xfrm>
              <a:off x="1296" y="1008"/>
              <a:ext cx="576" cy="480"/>
            </a:xfrm>
            <a:prstGeom prst="rect">
              <a:avLst/>
            </a:prstGeom>
            <a:noFill/>
            <a:ln w="476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4400" b="1" dirty="0">
                  <a:latin typeface="Times New Roman" panose="02020603050405020304" pitchFamily="18" charset="0"/>
                </a:rPr>
                <a:t>A</a:t>
              </a:r>
              <a:endParaRPr lang="en-US" altLang="zh-CN" sz="4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17" name="Line 2082"/>
            <p:cNvSpPr/>
            <p:nvPr/>
          </p:nvSpPr>
          <p:spPr>
            <a:xfrm flipV="1">
              <a:off x="1536" y="960"/>
              <a:ext cx="96" cy="144"/>
            </a:xfrm>
            <a:prstGeom prst="line">
              <a:avLst/>
            </a:prstGeom>
            <a:ln w="476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18" name="Text Box 2083"/>
            <p:cNvSpPr txBox="1"/>
            <p:nvPr/>
          </p:nvSpPr>
          <p:spPr>
            <a:xfrm>
              <a:off x="1584" y="624"/>
              <a:ext cx="528" cy="480"/>
            </a:xfrm>
            <a:prstGeom prst="rect">
              <a:avLst/>
            </a:prstGeom>
            <a:noFill/>
            <a:ln w="476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4400" b="1" dirty="0">
                  <a:latin typeface="Times New Roman" panose="02020603050405020304" pitchFamily="18" charset="0"/>
                </a:rPr>
                <a:t>B</a:t>
              </a:r>
              <a:endParaRPr lang="en-US" altLang="zh-CN" sz="4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19" name="Text Box 2084"/>
            <p:cNvSpPr txBox="1"/>
            <p:nvPr/>
          </p:nvSpPr>
          <p:spPr>
            <a:xfrm>
              <a:off x="1872" y="1008"/>
              <a:ext cx="720" cy="480"/>
            </a:xfrm>
            <a:prstGeom prst="rect">
              <a:avLst/>
            </a:prstGeom>
            <a:noFill/>
            <a:ln w="476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4400" b="1" dirty="0">
                  <a:latin typeface="Times New Roman" panose="02020603050405020304" pitchFamily="18" charset="0"/>
                </a:rPr>
                <a:t>C</a:t>
              </a:r>
              <a:endParaRPr lang="en-US" altLang="zh-CN" sz="4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20" name="Line 2085"/>
            <p:cNvSpPr/>
            <p:nvPr/>
          </p:nvSpPr>
          <p:spPr>
            <a:xfrm rot="6000000" flipV="1">
              <a:off x="1848" y="984"/>
              <a:ext cx="96" cy="144"/>
            </a:xfrm>
            <a:prstGeom prst="line">
              <a:avLst/>
            </a:prstGeom>
            <a:ln w="476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6398" name="Text Box 2086"/>
          <p:cNvSpPr txBox="1"/>
          <p:nvPr/>
        </p:nvSpPr>
        <p:spPr>
          <a:xfrm>
            <a:off x="3708400" y="5516563"/>
            <a:ext cx="1981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ABC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6406" name="Text Box 22"/>
          <p:cNvSpPr txBox="1"/>
          <p:nvPr/>
        </p:nvSpPr>
        <p:spPr>
          <a:xfrm>
            <a:off x="5940425" y="5516563"/>
            <a:ext cx="2663825" cy="9239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>
              <a:lnSpc>
                <a:spcPct val="13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共价键的键长和键角可确定空间构型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/>
      <p:bldP spid="16388" grpId="0"/>
      <p:bldP spid="16389" grpId="0"/>
      <p:bldP spid="16390" grpId="0"/>
      <p:bldP spid="16391" grpId="0"/>
      <p:bldP spid="16392" grpId="0"/>
      <p:bldP spid="16393" grpId="0"/>
      <p:bldP spid="16394" grpId="0"/>
      <p:bldP spid="16395" grpId="0"/>
      <p:bldP spid="16396" grpId="0"/>
      <p:bldP spid="16398" grpId="0"/>
      <p:bldP spid="1640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Text Box 27"/>
          <p:cNvSpPr txBox="1"/>
          <p:nvPr/>
        </p:nvSpPr>
        <p:spPr>
          <a:xfrm>
            <a:off x="468313" y="188913"/>
            <a:ext cx="728345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由键角可判断分子构型：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26627" name="Text Box 28"/>
          <p:cNvSpPr txBox="1"/>
          <p:nvPr/>
        </p:nvSpPr>
        <p:spPr>
          <a:xfrm>
            <a:off x="914400" y="908050"/>
            <a:ext cx="1828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H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latin typeface="Times New Roman" panose="02020603050405020304" pitchFamily="18" charset="0"/>
              </a:rPr>
              <a:t>O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26628" name="Text Box 29"/>
          <p:cNvSpPr txBox="1"/>
          <p:nvPr/>
        </p:nvSpPr>
        <p:spPr>
          <a:xfrm>
            <a:off x="2895600" y="914400"/>
            <a:ext cx="2895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104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45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26629" name="Text Box 30"/>
          <p:cNvSpPr txBox="1"/>
          <p:nvPr/>
        </p:nvSpPr>
        <p:spPr>
          <a:xfrm>
            <a:off x="5364163" y="914400"/>
            <a:ext cx="1828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V</a:t>
            </a:r>
            <a:r>
              <a:rPr lang="zh-CN" altLang="zh-CN" sz="3600" b="1" dirty="0">
                <a:latin typeface="Times New Roman" panose="02020603050405020304" pitchFamily="18" charset="0"/>
              </a:rPr>
              <a:t>形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26630" name="Text Box 31"/>
          <p:cNvSpPr txBox="1"/>
          <p:nvPr/>
        </p:nvSpPr>
        <p:spPr>
          <a:xfrm>
            <a:off x="914400" y="1628775"/>
            <a:ext cx="1600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CO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26631" name="Text Box 32"/>
          <p:cNvSpPr txBox="1"/>
          <p:nvPr/>
        </p:nvSpPr>
        <p:spPr>
          <a:xfrm>
            <a:off x="2916238" y="1628775"/>
            <a:ext cx="1371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180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26632" name="Text Box 33"/>
          <p:cNvSpPr txBox="1"/>
          <p:nvPr/>
        </p:nvSpPr>
        <p:spPr>
          <a:xfrm>
            <a:off x="5219700" y="1600200"/>
            <a:ext cx="2438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直线形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17417" name="Text Box 34"/>
          <p:cNvSpPr txBox="1"/>
          <p:nvPr/>
        </p:nvSpPr>
        <p:spPr>
          <a:xfrm>
            <a:off x="0" y="2492375"/>
            <a:ext cx="814705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、键能 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bond energy</a:t>
            </a:r>
            <a:endParaRPr lang="en-US" altLang="zh-CN" sz="40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8" name="Text Box 35"/>
          <p:cNvSpPr txBox="1"/>
          <p:nvPr/>
        </p:nvSpPr>
        <p:spPr>
          <a:xfrm>
            <a:off x="4932363" y="2633663"/>
            <a:ext cx="3960812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共价键强弱的度量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419" name="Group 36"/>
          <p:cNvGrpSpPr/>
          <p:nvPr/>
        </p:nvGrpSpPr>
        <p:grpSpPr>
          <a:xfrm>
            <a:off x="1676400" y="3589338"/>
            <a:ext cx="6553200" cy="762000"/>
            <a:chOff x="1104" y="3504"/>
            <a:chExt cx="4128" cy="480"/>
          </a:xfrm>
        </p:grpSpPr>
        <p:sp>
          <p:nvSpPr>
            <p:cNvPr id="26647" name="Text Box 37"/>
            <p:cNvSpPr txBox="1"/>
            <p:nvPr/>
          </p:nvSpPr>
          <p:spPr>
            <a:xfrm>
              <a:off x="1104" y="3504"/>
              <a:ext cx="4128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4400" b="1" dirty="0">
                  <a:latin typeface="Times New Roman" panose="02020603050405020304" pitchFamily="18" charset="0"/>
                </a:rPr>
                <a:t>H</a:t>
              </a:r>
              <a:r>
                <a:rPr lang="en-US" altLang="zh-CN" sz="4400" b="1" baseline="-2500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4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4400" b="1" dirty="0">
                  <a:latin typeface="Times New Roman" panose="02020603050405020304" pitchFamily="18" charset="0"/>
                </a:rPr>
                <a:t>g</a:t>
              </a:r>
              <a:r>
                <a:rPr lang="zh-CN" altLang="en-US" sz="4400" b="1" dirty="0">
                  <a:latin typeface="Times New Roman" panose="02020603050405020304" pitchFamily="18" charset="0"/>
                </a:rPr>
                <a:t>）           </a:t>
              </a:r>
              <a:r>
                <a:rPr lang="en-US" altLang="zh-CN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2H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（</a:t>
              </a:r>
              <a:r>
                <a:rPr lang="en-US" altLang="zh-CN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g</a:t>
              </a:r>
              <a:r>
                <a: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） </a:t>
              </a:r>
              <a:endParaRPr lang="zh-CN" altLang="en-US" sz="44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6648" name="Group 38"/>
            <p:cNvGrpSpPr/>
            <p:nvPr/>
          </p:nvGrpSpPr>
          <p:grpSpPr>
            <a:xfrm>
              <a:off x="2304" y="3744"/>
              <a:ext cx="955" cy="102"/>
              <a:chOff x="2289" y="1530"/>
              <a:chExt cx="955" cy="102"/>
            </a:xfrm>
          </p:grpSpPr>
          <p:sp>
            <p:nvSpPr>
              <p:cNvPr id="26649" name="Line 39"/>
              <p:cNvSpPr/>
              <p:nvPr/>
            </p:nvSpPr>
            <p:spPr>
              <a:xfrm>
                <a:off x="2336" y="1558"/>
                <a:ext cx="880" cy="0"/>
              </a:xfrm>
              <a:prstGeom prst="line">
                <a:avLst/>
              </a:prstGeom>
              <a:ln w="508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50" name="Line 40"/>
              <p:cNvSpPr/>
              <p:nvPr/>
            </p:nvSpPr>
            <p:spPr>
              <a:xfrm>
                <a:off x="2996" y="1558"/>
                <a:ext cx="220" cy="0"/>
              </a:xfrm>
              <a:prstGeom prst="line">
                <a:avLst/>
              </a:prstGeom>
              <a:ln w="508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51" name="Line 41"/>
              <p:cNvSpPr/>
              <p:nvPr/>
            </p:nvSpPr>
            <p:spPr>
              <a:xfrm rot="2400000">
                <a:off x="3144" y="1530"/>
                <a:ext cx="100" cy="0"/>
              </a:xfrm>
              <a:prstGeom prst="line">
                <a:avLst/>
              </a:prstGeom>
              <a:ln w="508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52" name="Line 42"/>
              <p:cNvSpPr/>
              <p:nvPr/>
            </p:nvSpPr>
            <p:spPr>
              <a:xfrm rot="10800000">
                <a:off x="2325" y="1609"/>
                <a:ext cx="880" cy="0"/>
              </a:xfrm>
              <a:prstGeom prst="line">
                <a:avLst/>
              </a:prstGeom>
              <a:ln w="508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53" name="Line 43"/>
              <p:cNvSpPr/>
              <p:nvPr/>
            </p:nvSpPr>
            <p:spPr>
              <a:xfrm rot="10800000">
                <a:off x="2325" y="1609"/>
                <a:ext cx="220" cy="0"/>
              </a:xfrm>
              <a:prstGeom prst="line">
                <a:avLst/>
              </a:prstGeom>
              <a:ln w="508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54" name="Line 44"/>
              <p:cNvSpPr/>
              <p:nvPr/>
            </p:nvSpPr>
            <p:spPr>
              <a:xfrm rot="-8400000">
                <a:off x="2289" y="1632"/>
                <a:ext cx="100" cy="0"/>
              </a:xfrm>
              <a:prstGeom prst="line">
                <a:avLst/>
              </a:prstGeom>
              <a:ln w="508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17420" name="Text Box 45"/>
          <p:cNvSpPr txBox="1"/>
          <p:nvPr/>
        </p:nvSpPr>
        <p:spPr>
          <a:xfrm>
            <a:off x="3581400" y="3284538"/>
            <a:ext cx="1066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E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7421" name="Text Box 46"/>
          <p:cNvSpPr txBox="1"/>
          <p:nvPr/>
        </p:nvSpPr>
        <p:spPr>
          <a:xfrm>
            <a:off x="3581400" y="4114800"/>
            <a:ext cx="1066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E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7422" name="Text Box 47"/>
          <p:cNvSpPr txBox="1"/>
          <p:nvPr/>
        </p:nvSpPr>
        <p:spPr>
          <a:xfrm>
            <a:off x="4191000" y="3284538"/>
            <a:ext cx="1066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吸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17423" name="Text Box 48"/>
          <p:cNvSpPr txBox="1"/>
          <p:nvPr/>
        </p:nvSpPr>
        <p:spPr>
          <a:xfrm>
            <a:off x="4191000" y="4046538"/>
            <a:ext cx="1066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放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17424" name="Text Box 49"/>
          <p:cNvSpPr txBox="1"/>
          <p:nvPr/>
        </p:nvSpPr>
        <p:spPr>
          <a:xfrm>
            <a:off x="1042988" y="5084763"/>
            <a:ext cx="609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E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7425" name="Text Box 50"/>
          <p:cNvSpPr txBox="1"/>
          <p:nvPr/>
        </p:nvSpPr>
        <p:spPr>
          <a:xfrm>
            <a:off x="1576388" y="5084763"/>
            <a:ext cx="914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7426" name="Text Box 51"/>
          <p:cNvSpPr txBox="1"/>
          <p:nvPr/>
        </p:nvSpPr>
        <p:spPr>
          <a:xfrm>
            <a:off x="2414588" y="5084763"/>
            <a:ext cx="3733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zh-CN" sz="4400" b="1" dirty="0">
                <a:latin typeface="Times New Roman" panose="02020603050405020304" pitchFamily="18" charset="0"/>
              </a:rPr>
              <a:t>键的稳定性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17427" name="Text Box 52"/>
          <p:cNvSpPr txBox="1"/>
          <p:nvPr/>
        </p:nvSpPr>
        <p:spPr>
          <a:xfrm>
            <a:off x="5462588" y="5084763"/>
            <a:ext cx="990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7428" name="Text Box 53"/>
          <p:cNvSpPr txBox="1"/>
          <p:nvPr/>
        </p:nvSpPr>
        <p:spPr>
          <a:xfrm>
            <a:off x="2414588" y="5746750"/>
            <a:ext cx="4343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分子稳定性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17429" name="Text Box 54"/>
          <p:cNvSpPr txBox="1"/>
          <p:nvPr/>
        </p:nvSpPr>
        <p:spPr>
          <a:xfrm>
            <a:off x="5386388" y="5746750"/>
            <a:ext cx="762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17439" name="Text Box 31"/>
          <p:cNvSpPr txBox="1"/>
          <p:nvPr/>
        </p:nvSpPr>
        <p:spPr>
          <a:xfrm>
            <a:off x="6227763" y="5805488"/>
            <a:ext cx="2693987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b="1" dirty="0">
                <a:latin typeface="Arial" panose="020B0604020202020204" pitchFamily="34" charset="0"/>
              </a:rPr>
              <a:t>量纲：</a:t>
            </a:r>
            <a:r>
              <a:rPr lang="en-US" altLang="zh-CN" sz="3200" b="1" dirty="0">
                <a:latin typeface="Arial" panose="020B0604020202020204" pitchFamily="34" charset="0"/>
              </a:rPr>
              <a:t>kJ/mol</a:t>
            </a:r>
            <a:endParaRPr lang="en-US" altLang="zh-CN" sz="32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/>
      <p:bldP spid="17418" grpId="0"/>
      <p:bldP spid="17420" grpId="0"/>
      <p:bldP spid="17421" grpId="0"/>
      <p:bldP spid="17422" grpId="0"/>
      <p:bldP spid="17423" grpId="0"/>
      <p:bldP spid="17424" grpId="0"/>
      <p:bldP spid="17425" grpId="0"/>
      <p:bldP spid="17426" grpId="0"/>
      <p:bldP spid="17427" grpId="0"/>
      <p:bldP spid="17428" grpId="0"/>
      <p:bldP spid="17429" grpId="0"/>
      <p:bldP spid="174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ext Box 4"/>
          <p:cNvSpPr txBox="1"/>
          <p:nvPr/>
        </p:nvSpPr>
        <p:spPr>
          <a:xfrm>
            <a:off x="179388" y="268288"/>
            <a:ext cx="8751887" cy="30162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</a:rPr>
              <a:t>双原子分子：键能就是分子的解离能；</a:t>
            </a:r>
            <a:r>
              <a:rPr lang="en-US" altLang="zh-CN" sz="3200" b="1" dirty="0">
                <a:latin typeface="Arial" panose="020B0604020202020204" pitchFamily="34" charset="0"/>
              </a:rPr>
              <a:t>H</a:t>
            </a:r>
            <a:r>
              <a:rPr lang="en-US" altLang="zh-CN" sz="3200" b="1" baseline="-25000" dirty="0">
                <a:latin typeface="Arial" panose="020B0604020202020204" pitchFamily="34" charset="0"/>
              </a:rPr>
              <a:t>2</a:t>
            </a:r>
            <a:endParaRPr lang="en-US" altLang="zh-CN" sz="3200" b="1" baseline="-25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</a:rPr>
              <a:t>多原子分子：键能等于分子的解离能的平均值。</a:t>
            </a:r>
            <a:endParaRPr lang="zh-CN" altLang="en-US" sz="32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3200" b="1" dirty="0">
                <a:latin typeface="Arial" panose="020B0604020202020204" pitchFamily="34" charset="0"/>
              </a:rPr>
              <a:t>                       </a:t>
            </a:r>
            <a:r>
              <a:rPr lang="en-US" altLang="zh-CN" sz="3200" b="1" dirty="0">
                <a:latin typeface="Arial" panose="020B0604020202020204" pitchFamily="34" charset="0"/>
              </a:rPr>
              <a:t>NH</a:t>
            </a:r>
            <a:r>
              <a:rPr lang="en-US" altLang="zh-CN" sz="3200" b="1" baseline="-25000" dirty="0">
                <a:latin typeface="Arial" panose="020B0604020202020204" pitchFamily="34" charset="0"/>
              </a:rPr>
              <a:t>3</a:t>
            </a:r>
            <a:endParaRPr lang="en-US" altLang="zh-CN" sz="3200" b="1" baseline="-25000" dirty="0">
              <a:latin typeface="Arial" panose="020B0604020202020204" pitchFamily="34" charset="0"/>
            </a:endParaRPr>
          </a:p>
        </p:txBody>
      </p:sp>
      <p:sp>
        <p:nvSpPr>
          <p:cNvPr id="75790" name="Text Box 14"/>
          <p:cNvSpPr txBox="1"/>
          <p:nvPr/>
        </p:nvSpPr>
        <p:spPr>
          <a:xfrm>
            <a:off x="179388" y="3573463"/>
            <a:ext cx="59055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latin typeface="Arial" panose="020B0604020202020204" pitchFamily="34" charset="0"/>
              </a:rPr>
              <a:t>键长和键能的关系</a:t>
            </a:r>
            <a:r>
              <a:rPr lang="en-US" altLang="zh-CN" sz="3200" dirty="0">
                <a:latin typeface="Arial" panose="020B0604020202020204" pitchFamily="34" charset="0"/>
              </a:rPr>
              <a:t>(</a:t>
            </a:r>
            <a:r>
              <a:rPr lang="zh-CN" altLang="en-US" sz="3200" dirty="0">
                <a:latin typeface="Arial" panose="020B0604020202020204" pitchFamily="34" charset="0"/>
              </a:rPr>
              <a:t>如下页图</a:t>
            </a:r>
            <a:r>
              <a:rPr lang="en-US" altLang="zh-CN" sz="3200" dirty="0">
                <a:latin typeface="Arial" panose="020B0604020202020204" pitchFamily="34" charset="0"/>
              </a:rPr>
              <a:t>)</a:t>
            </a:r>
            <a:endParaRPr lang="en-US" altLang="zh-CN" sz="3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8" y="1125538"/>
            <a:ext cx="4689475" cy="4824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63" y="1123950"/>
            <a:ext cx="4510087" cy="4752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ext Box 56"/>
          <p:cNvSpPr txBox="1"/>
          <p:nvPr/>
        </p:nvSpPr>
        <p:spPr>
          <a:xfrm>
            <a:off x="250825" y="260350"/>
            <a:ext cx="338455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、键的极性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33" name="Text Box 13"/>
          <p:cNvSpPr txBox="1"/>
          <p:nvPr/>
        </p:nvSpPr>
        <p:spPr>
          <a:xfrm>
            <a:off x="1187450" y="1341438"/>
            <a:ext cx="554196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latin typeface="Arial" panose="020B0604020202020204" pitchFamily="34" charset="0"/>
              </a:rPr>
              <a:t>根据共用电子对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是否发生偏移</a:t>
            </a:r>
            <a:r>
              <a:rPr lang="zh-CN" altLang="en-US" sz="2800" b="1" dirty="0">
                <a:latin typeface="Arial" panose="020B0604020202020204" pitchFamily="34" charset="0"/>
              </a:rPr>
              <a:t>分类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grpSp>
        <p:nvGrpSpPr>
          <p:cNvPr id="81934" name="Group 67"/>
          <p:cNvGrpSpPr/>
          <p:nvPr/>
        </p:nvGrpSpPr>
        <p:grpSpPr>
          <a:xfrm>
            <a:off x="1193800" y="2709863"/>
            <a:ext cx="2209800" cy="685800"/>
            <a:chOff x="0" y="2592"/>
            <a:chExt cx="1392" cy="432"/>
          </a:xfrm>
        </p:grpSpPr>
        <p:sp>
          <p:nvSpPr>
            <p:cNvPr id="29702" name="Text Box 58"/>
            <p:cNvSpPr txBox="1"/>
            <p:nvPr/>
          </p:nvSpPr>
          <p:spPr>
            <a:xfrm>
              <a:off x="0" y="2592"/>
              <a:ext cx="1200" cy="404"/>
            </a:xfrm>
            <a:prstGeom prst="rect">
              <a:avLst/>
            </a:prstGeom>
            <a:noFill/>
            <a:ln w="476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3600" b="1" dirty="0">
                  <a:latin typeface="Times New Roman" panose="02020603050405020304" pitchFamily="18" charset="0"/>
                </a:rPr>
                <a:t>共价键</a:t>
              </a:r>
              <a:endParaRPr lang="zh-CN" altLang="en-US" sz="36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9703" name="Group 66"/>
            <p:cNvGrpSpPr/>
            <p:nvPr/>
          </p:nvGrpSpPr>
          <p:grpSpPr>
            <a:xfrm>
              <a:off x="1152" y="2592"/>
              <a:ext cx="240" cy="432"/>
              <a:chOff x="1008" y="1008"/>
              <a:chExt cx="240" cy="432"/>
            </a:xfrm>
          </p:grpSpPr>
          <p:sp>
            <p:nvSpPr>
              <p:cNvPr id="29704" name="Line 59"/>
              <p:cNvSpPr/>
              <p:nvPr/>
            </p:nvSpPr>
            <p:spPr>
              <a:xfrm flipV="1">
                <a:off x="1008" y="1008"/>
                <a:ext cx="240" cy="240"/>
              </a:xfrm>
              <a:prstGeom prst="line">
                <a:avLst/>
              </a:prstGeom>
              <a:ln w="476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9705" name="Line 60"/>
              <p:cNvSpPr/>
              <p:nvPr/>
            </p:nvSpPr>
            <p:spPr>
              <a:xfrm>
                <a:off x="1008" y="1248"/>
                <a:ext cx="240" cy="192"/>
              </a:xfrm>
              <a:prstGeom prst="line">
                <a:avLst/>
              </a:prstGeom>
              <a:ln w="476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81939" name="Text Box 68"/>
          <p:cNvSpPr txBox="1"/>
          <p:nvPr/>
        </p:nvSpPr>
        <p:spPr>
          <a:xfrm>
            <a:off x="3425825" y="2324100"/>
            <a:ext cx="2514600" cy="1465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非极性键</a:t>
            </a:r>
            <a:endParaRPr lang="zh-CN" altLang="en-US" sz="36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极性键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3" grpId="0"/>
      <p:bldP spid="819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Text Box 68"/>
          <p:cNvSpPr txBox="1"/>
          <p:nvPr/>
        </p:nvSpPr>
        <p:spPr>
          <a:xfrm>
            <a:off x="250825" y="333375"/>
            <a:ext cx="8424863" cy="25034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非极性键</a:t>
            </a:r>
            <a:r>
              <a:rPr lang="zh-CN" altLang="en-US" sz="3200" b="1" dirty="0">
                <a:latin typeface="Times New Roman" panose="02020603050405020304" pitchFamily="18" charset="0"/>
              </a:rPr>
              <a:t>：</a:t>
            </a:r>
            <a:r>
              <a:rPr lang="zh-CN" altLang="en-US" sz="2800" b="1" dirty="0">
                <a:latin typeface="Times New Roman" panose="02020603050405020304" pitchFamily="18" charset="0"/>
              </a:rPr>
              <a:t>两个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相同原子</a:t>
            </a:r>
            <a:r>
              <a:rPr lang="zh-CN" altLang="en-US" sz="2800" b="1" dirty="0">
                <a:latin typeface="Times New Roman" panose="02020603050405020304" pitchFamily="18" charset="0"/>
              </a:rPr>
              <a:t>共价键结合时，两个原子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               对供用电子对的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吸引力相同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，共用电子    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            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不偏向于</a:t>
            </a:r>
            <a:r>
              <a:rPr lang="zh-CN" altLang="en-US" sz="2800" b="1" dirty="0">
                <a:latin typeface="Times New Roman" panose="02020603050405020304" pitchFamily="18" charset="0"/>
              </a:rPr>
              <a:t>任何一个原子。</a:t>
            </a:r>
            <a:r>
              <a:rPr lang="en-US" altLang="zh-CN" sz="2800" b="1" dirty="0">
                <a:latin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, N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, O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, Cl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                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成键原子不显电性</a:t>
            </a:r>
            <a:r>
              <a:rPr lang="zh-CN" altLang="en-US" sz="2800" b="1" baseline="-25000" dirty="0">
                <a:latin typeface="Times New Roman" panose="02020603050405020304" pitchFamily="18" charset="0"/>
              </a:rPr>
              <a:t>。</a:t>
            </a:r>
            <a:endParaRPr lang="zh-CN" altLang="en-US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76811" name="Text Box 68"/>
          <p:cNvSpPr txBox="1"/>
          <p:nvPr/>
        </p:nvSpPr>
        <p:spPr>
          <a:xfrm>
            <a:off x="323850" y="3079750"/>
            <a:ext cx="8640763" cy="18621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极性键</a:t>
            </a:r>
            <a:r>
              <a:rPr lang="zh-CN" altLang="en-US" sz="3200" b="1" dirty="0">
                <a:latin typeface="Times New Roman" panose="02020603050405020304" pitchFamily="18" charset="0"/>
              </a:rPr>
              <a:t>：</a:t>
            </a:r>
            <a:r>
              <a:rPr lang="zh-CN" altLang="en-US" sz="2800" b="1" dirty="0">
                <a:latin typeface="Times New Roman" panose="02020603050405020304" pitchFamily="18" charset="0"/>
              </a:rPr>
              <a:t>两个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不同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元素的原子</a:t>
            </a:r>
            <a:r>
              <a:rPr lang="zh-CN" altLang="en-US" sz="2800" b="1" dirty="0">
                <a:latin typeface="Times New Roman" panose="02020603050405020304" pitchFamily="18" charset="0"/>
              </a:rPr>
              <a:t>共价键结合时，因电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          负性不同，两原子对共用电子对的吸引力 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           不同，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电子对偏向电负性较大</a:t>
            </a:r>
            <a:r>
              <a:rPr lang="zh-CN" altLang="en-US" sz="2800" b="1" dirty="0">
                <a:latin typeface="Times New Roman" panose="02020603050405020304" pitchFamily="18" charset="0"/>
              </a:rPr>
              <a:t>的元素原子。     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76816" name="Text Box 16"/>
          <p:cNvSpPr txBox="1"/>
          <p:nvPr/>
        </p:nvSpPr>
        <p:spPr>
          <a:xfrm>
            <a:off x="2051050" y="5300663"/>
            <a:ext cx="6624638" cy="11271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Arial" panose="020B0604020202020204" pitchFamily="34" charset="0"/>
              </a:rPr>
              <a:t>电负性较小的元素原子带部分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正电荷</a:t>
            </a:r>
            <a:r>
              <a:rPr lang="zh-CN" altLang="en-US" sz="2800" b="1" dirty="0">
                <a:latin typeface="Arial" panose="020B0604020202020204" pitchFamily="34" charset="0"/>
              </a:rPr>
              <a:t>，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 dirty="0">
                <a:latin typeface="Arial" panose="020B0604020202020204" pitchFamily="34" charset="0"/>
              </a:rPr>
              <a:t>电负性较大的元素原子带部分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负电荷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1" grpId="0" animBg="1"/>
      <p:bldP spid="768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1746" name="Group 3"/>
          <p:cNvGrpSpPr/>
          <p:nvPr/>
        </p:nvGrpSpPr>
        <p:grpSpPr>
          <a:xfrm>
            <a:off x="107950" y="649288"/>
            <a:ext cx="2209800" cy="701675"/>
            <a:chOff x="0" y="2592"/>
            <a:chExt cx="1392" cy="442"/>
          </a:xfrm>
        </p:grpSpPr>
        <p:sp>
          <p:nvSpPr>
            <p:cNvPr id="31766" name="Text Box 4"/>
            <p:cNvSpPr txBox="1"/>
            <p:nvPr/>
          </p:nvSpPr>
          <p:spPr>
            <a:xfrm>
              <a:off x="0" y="2592"/>
              <a:ext cx="1200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sz="4000" b="1" dirty="0">
                  <a:latin typeface="Times New Roman" panose="02020603050405020304" pitchFamily="18" charset="0"/>
                </a:rPr>
                <a:t>共价键</a:t>
              </a:r>
              <a:endParaRPr lang="zh-CN" altLang="en-US" sz="4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31767" name="Group 5"/>
            <p:cNvGrpSpPr/>
            <p:nvPr/>
          </p:nvGrpSpPr>
          <p:grpSpPr>
            <a:xfrm>
              <a:off x="1152" y="2592"/>
              <a:ext cx="240" cy="432"/>
              <a:chOff x="1008" y="1008"/>
              <a:chExt cx="240" cy="432"/>
            </a:xfrm>
          </p:grpSpPr>
          <p:sp>
            <p:nvSpPr>
              <p:cNvPr id="31768" name="Line 6"/>
              <p:cNvSpPr/>
              <p:nvPr/>
            </p:nvSpPr>
            <p:spPr>
              <a:xfrm flipV="1">
                <a:off x="1008" y="1008"/>
                <a:ext cx="240" cy="24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69" name="Line 7"/>
              <p:cNvSpPr/>
              <p:nvPr/>
            </p:nvSpPr>
            <p:spPr>
              <a:xfrm>
                <a:off x="1008" y="1248"/>
                <a:ext cx="240" cy="1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31747" name="Text Box 8"/>
          <p:cNvSpPr txBox="1"/>
          <p:nvPr/>
        </p:nvSpPr>
        <p:spPr>
          <a:xfrm>
            <a:off x="2241550" y="115888"/>
            <a:ext cx="2514600" cy="1616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</a:rPr>
              <a:t>非极性</a:t>
            </a:r>
            <a:endParaRPr lang="zh-CN" altLang="en-US" sz="40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</a:rPr>
              <a:t> 极性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31748" name="Text Box 9"/>
          <p:cNvSpPr txBox="1"/>
          <p:nvPr/>
        </p:nvSpPr>
        <p:spPr>
          <a:xfrm>
            <a:off x="3994150" y="573088"/>
            <a:ext cx="23622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</a:rPr>
              <a:t>电负性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31749" name="Text Box 10"/>
          <p:cNvSpPr txBox="1"/>
          <p:nvPr/>
        </p:nvSpPr>
        <p:spPr>
          <a:xfrm>
            <a:off x="5670550" y="115888"/>
            <a:ext cx="1600200" cy="1616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</a:rPr>
              <a:t>相同</a:t>
            </a:r>
            <a:endParaRPr lang="zh-CN" altLang="en-US" sz="40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</a:rPr>
              <a:t>不同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31750" name="Text Box 11"/>
          <p:cNvSpPr txBox="1"/>
          <p:nvPr/>
        </p:nvSpPr>
        <p:spPr>
          <a:xfrm>
            <a:off x="7042150" y="115888"/>
            <a:ext cx="1219200" cy="16160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latin typeface="Times New Roman" panose="02020603050405020304" pitchFamily="18" charset="0"/>
              </a:rPr>
              <a:t>A-A</a:t>
            </a:r>
            <a:endParaRPr lang="en-US" altLang="zh-CN" sz="40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4000" b="1" dirty="0">
                <a:latin typeface="Times New Roman" panose="02020603050405020304" pitchFamily="18" charset="0"/>
              </a:rPr>
              <a:t>A-B</a:t>
            </a:r>
            <a:endParaRPr lang="en-US" altLang="zh-CN" sz="4000" b="1" dirty="0">
              <a:latin typeface="Times New Roman" panose="02020603050405020304" pitchFamily="18" charset="0"/>
            </a:endParaRPr>
          </a:p>
        </p:txBody>
      </p:sp>
      <p:sp>
        <p:nvSpPr>
          <p:cNvPr id="31751" name="Text Box 13"/>
          <p:cNvSpPr txBox="1"/>
          <p:nvPr/>
        </p:nvSpPr>
        <p:spPr>
          <a:xfrm>
            <a:off x="7720013" y="649288"/>
            <a:ext cx="11430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4000" b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endParaRPr lang="en-US" altLang="zh-CN" sz="4000" b="1" dirty="0">
              <a:latin typeface="Times New Roman" panose="02020603050405020304" pitchFamily="18" charset="0"/>
            </a:endParaRPr>
          </a:p>
        </p:txBody>
      </p:sp>
      <p:sp>
        <p:nvSpPr>
          <p:cNvPr id="31752" name="Text Box 14"/>
          <p:cNvSpPr txBox="1"/>
          <p:nvPr/>
        </p:nvSpPr>
        <p:spPr>
          <a:xfrm>
            <a:off x="6965950" y="649288"/>
            <a:ext cx="11430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4000" b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endParaRPr lang="en-US" altLang="zh-CN" sz="4000" b="1" dirty="0">
              <a:latin typeface="Times New Roman" panose="02020603050405020304" pitchFamily="18" charset="0"/>
            </a:endParaRPr>
          </a:p>
        </p:txBody>
      </p:sp>
      <p:sp>
        <p:nvSpPr>
          <p:cNvPr id="31753" name="Text Box 15"/>
          <p:cNvSpPr txBox="1"/>
          <p:nvPr/>
        </p:nvSpPr>
        <p:spPr>
          <a:xfrm>
            <a:off x="250825" y="2492375"/>
            <a:ext cx="7315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latin typeface="Times New Roman" panose="02020603050405020304" pitchFamily="18" charset="0"/>
              </a:rPr>
              <a:t>用价键理论说明</a:t>
            </a:r>
            <a:r>
              <a:rPr lang="en-US" altLang="zh-CN" sz="3600" b="1" dirty="0">
                <a:latin typeface="Times New Roman" panose="02020603050405020304" pitchFamily="18" charset="0"/>
              </a:rPr>
              <a:t>H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latin typeface="Times New Roman" panose="02020603050405020304" pitchFamily="18" charset="0"/>
              </a:rPr>
              <a:t>O</a:t>
            </a:r>
            <a:r>
              <a:rPr lang="zh-CN" altLang="en-US" sz="3600" b="1" dirty="0">
                <a:latin typeface="Times New Roman" panose="02020603050405020304" pitchFamily="18" charset="0"/>
              </a:rPr>
              <a:t>的形成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31754" name="Text Box 16"/>
          <p:cNvSpPr txBox="1"/>
          <p:nvPr/>
        </p:nvSpPr>
        <p:spPr>
          <a:xfrm>
            <a:off x="533400" y="3141663"/>
            <a:ext cx="1600200" cy="1766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baseline="-25000" dirty="0">
                <a:latin typeface="Times New Roman" panose="02020603050405020304" pitchFamily="18" charset="0"/>
              </a:rPr>
              <a:t>8</a:t>
            </a:r>
            <a:r>
              <a:rPr lang="en-US" altLang="zh-CN" sz="4400" b="1" dirty="0">
                <a:latin typeface="Times New Roman" panose="02020603050405020304" pitchFamily="18" charset="0"/>
              </a:rPr>
              <a:t>O</a:t>
            </a:r>
            <a:endParaRPr lang="en-US" altLang="zh-CN" sz="44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44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4400" b="1" dirty="0">
                <a:latin typeface="Times New Roman" panose="02020603050405020304" pitchFamily="18" charset="0"/>
              </a:rPr>
              <a:t>H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31755" name="Text Box 17"/>
          <p:cNvSpPr txBox="1"/>
          <p:nvPr/>
        </p:nvSpPr>
        <p:spPr>
          <a:xfrm>
            <a:off x="2057400" y="3141663"/>
            <a:ext cx="2590800" cy="1766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dirty="0">
                <a:latin typeface="Times New Roman" panose="02020603050405020304" pitchFamily="18" charset="0"/>
              </a:rPr>
              <a:t>1s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4400" b="1" dirty="0">
                <a:latin typeface="Times New Roman" panose="02020603050405020304" pitchFamily="18" charset="0"/>
              </a:rPr>
              <a:t>2s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4400" b="1" dirty="0">
                <a:latin typeface="Times New Roman" panose="02020603050405020304" pitchFamily="18" charset="0"/>
              </a:rPr>
              <a:t>2p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4</a:t>
            </a:r>
            <a:endParaRPr lang="en-US" altLang="zh-CN" sz="4400" b="1" baseline="300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4400" b="1" dirty="0">
                <a:latin typeface="Times New Roman" panose="02020603050405020304" pitchFamily="18" charset="0"/>
              </a:rPr>
              <a:t>1s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1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31756" name="Text Box 18"/>
          <p:cNvSpPr txBox="1"/>
          <p:nvPr/>
        </p:nvSpPr>
        <p:spPr>
          <a:xfrm>
            <a:off x="4787900" y="3789363"/>
            <a:ext cx="2819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600" b="1" dirty="0">
                <a:latin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r>
              <a:rPr lang="zh-CN" altLang="en-US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s-p</a:t>
            </a:r>
            <a:r>
              <a:rPr lang="zh-CN" altLang="en-US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键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grpSp>
        <p:nvGrpSpPr>
          <p:cNvPr id="31757" name="Group 19"/>
          <p:cNvGrpSpPr/>
          <p:nvPr/>
        </p:nvGrpSpPr>
        <p:grpSpPr>
          <a:xfrm>
            <a:off x="838200" y="5029200"/>
            <a:ext cx="1828800" cy="1524000"/>
            <a:chOff x="528" y="3072"/>
            <a:chExt cx="1152" cy="960"/>
          </a:xfrm>
        </p:grpSpPr>
        <p:sp>
          <p:nvSpPr>
            <p:cNvPr id="31761" name="Text Box 20"/>
            <p:cNvSpPr txBox="1"/>
            <p:nvPr/>
          </p:nvSpPr>
          <p:spPr>
            <a:xfrm>
              <a:off x="528" y="3403"/>
              <a:ext cx="1152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400" b="1" dirty="0">
                  <a:latin typeface="Times New Roman" panose="02020603050405020304" pitchFamily="18" charset="0"/>
                </a:rPr>
                <a:t>H</a:t>
              </a:r>
              <a:r>
                <a:rPr lang="en-US" altLang="zh-CN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O</a:t>
              </a:r>
              <a:endParaRPr lang="en-US" altLang="zh-CN" sz="44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31762" name="Group 21"/>
            <p:cNvGrpSpPr/>
            <p:nvPr/>
          </p:nvGrpSpPr>
          <p:grpSpPr>
            <a:xfrm>
              <a:off x="912" y="3072"/>
              <a:ext cx="576" cy="960"/>
              <a:chOff x="912" y="3072"/>
              <a:chExt cx="576" cy="960"/>
            </a:xfrm>
          </p:grpSpPr>
          <p:sp>
            <p:nvSpPr>
              <p:cNvPr id="31763" name="Text Box 22"/>
              <p:cNvSpPr txBox="1"/>
              <p:nvPr/>
            </p:nvSpPr>
            <p:spPr>
              <a:xfrm>
                <a:off x="912" y="3072"/>
                <a:ext cx="576" cy="4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4400" b="1" dirty="0">
                    <a:latin typeface="Times New Roman" panose="02020603050405020304" pitchFamily="18" charset="0"/>
                  </a:rPr>
                  <a:t>H</a:t>
                </a:r>
                <a:endParaRPr lang="en-US" altLang="zh-CN" sz="4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64" name="Rectangle 23"/>
              <p:cNvSpPr/>
              <p:nvPr/>
            </p:nvSpPr>
            <p:spPr>
              <a:xfrm>
                <a:off x="912" y="3216"/>
                <a:ext cx="380" cy="4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zh-CN" altLang="en-US" sz="4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 </a:t>
                </a:r>
                <a:endPara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31765" name="Rectangle 24"/>
              <p:cNvSpPr/>
              <p:nvPr/>
            </p:nvSpPr>
            <p:spPr>
              <a:xfrm>
                <a:off x="912" y="3552"/>
                <a:ext cx="380" cy="4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zh-CN" altLang="en-US" sz="4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 </a:t>
                </a:r>
                <a:endPara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31758" name="Text Box 25"/>
          <p:cNvSpPr txBox="1"/>
          <p:nvPr/>
        </p:nvSpPr>
        <p:spPr>
          <a:xfrm>
            <a:off x="3124200" y="5410200"/>
            <a:ext cx="1143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dirty="0">
                <a:latin typeface="Times New Roman" panose="02020603050405020304" pitchFamily="18" charset="0"/>
              </a:rPr>
              <a:t>90</a:t>
            </a: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31759" name="Text Box 26"/>
          <p:cNvSpPr txBox="1"/>
          <p:nvPr/>
        </p:nvSpPr>
        <p:spPr>
          <a:xfrm>
            <a:off x="4648200" y="5410200"/>
            <a:ext cx="2362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dirty="0">
                <a:latin typeface="Times New Roman" panose="02020603050405020304" pitchFamily="18" charset="0"/>
              </a:rPr>
              <a:t>104</a:t>
            </a: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45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31760" name="Text Box 27"/>
          <p:cNvSpPr txBox="1"/>
          <p:nvPr/>
        </p:nvSpPr>
        <p:spPr>
          <a:xfrm>
            <a:off x="6948488" y="5445125"/>
            <a:ext cx="1524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dirty="0">
                <a:latin typeface="Times New Roman" panose="02020603050405020304" pitchFamily="18" charset="0"/>
              </a:rPr>
              <a:t>V</a:t>
            </a:r>
            <a:r>
              <a:rPr lang="zh-CN" altLang="en-US" sz="4400" b="1" dirty="0">
                <a:latin typeface="Times New Roman" panose="02020603050405020304" pitchFamily="18" charset="0"/>
              </a:rPr>
              <a:t>形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1844675"/>
            <a:ext cx="5543550" cy="1790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Text Box 3"/>
          <p:cNvSpPr txBox="1"/>
          <p:nvPr/>
        </p:nvSpPr>
        <p:spPr>
          <a:xfrm>
            <a:off x="1743075" y="1308100"/>
            <a:ext cx="1841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32772" name="Text Box 115"/>
          <p:cNvSpPr txBox="1"/>
          <p:nvPr/>
        </p:nvSpPr>
        <p:spPr>
          <a:xfrm>
            <a:off x="701675" y="1066800"/>
            <a:ext cx="990600" cy="579438"/>
          </a:xfrm>
          <a:prstGeom prst="rect">
            <a:avLst/>
          </a:prstGeom>
          <a:noFill/>
          <a:ln w="476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3200" b="1" dirty="0">
                <a:latin typeface="Times New Roman" panose="02020603050405020304" pitchFamily="18" charset="0"/>
              </a:rPr>
              <a:t>C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32773" name="Text Box 116"/>
          <p:cNvSpPr txBox="1"/>
          <p:nvPr/>
        </p:nvSpPr>
        <p:spPr>
          <a:xfrm>
            <a:off x="1462088" y="1071563"/>
            <a:ext cx="2590800" cy="579437"/>
          </a:xfrm>
          <a:prstGeom prst="rect">
            <a:avLst/>
          </a:prstGeom>
          <a:noFill/>
          <a:ln w="476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32774" name="Group 118"/>
          <p:cNvGrpSpPr/>
          <p:nvPr/>
        </p:nvGrpSpPr>
        <p:grpSpPr>
          <a:xfrm>
            <a:off x="3492500" y="1268413"/>
            <a:ext cx="914400" cy="579437"/>
            <a:chOff x="1632" y="1872"/>
            <a:chExt cx="576" cy="365"/>
          </a:xfrm>
        </p:grpSpPr>
        <p:sp>
          <p:nvSpPr>
            <p:cNvPr id="32780" name="Text Box 119"/>
            <p:cNvSpPr txBox="1"/>
            <p:nvPr/>
          </p:nvSpPr>
          <p:spPr>
            <a:xfrm>
              <a:off x="1632" y="1872"/>
              <a:ext cx="576" cy="365"/>
            </a:xfrm>
            <a:prstGeom prst="rect">
              <a:avLst/>
            </a:prstGeom>
            <a:noFill/>
            <a:ln w="476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2781" name="Line 120"/>
            <p:cNvSpPr/>
            <p:nvPr/>
          </p:nvSpPr>
          <p:spPr>
            <a:xfrm>
              <a:off x="1632" y="2064"/>
              <a:ext cx="567" cy="0"/>
            </a:xfrm>
            <a:prstGeom prst="line">
              <a:avLst/>
            </a:prstGeom>
            <a:ln w="476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32775" name="Text Box 121"/>
          <p:cNvSpPr txBox="1"/>
          <p:nvPr/>
        </p:nvSpPr>
        <p:spPr>
          <a:xfrm>
            <a:off x="3276600" y="908050"/>
            <a:ext cx="1081088" cy="579438"/>
          </a:xfrm>
          <a:prstGeom prst="rect">
            <a:avLst/>
          </a:prstGeom>
          <a:noFill/>
          <a:ln w="476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激发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32776" name="Text Box 122"/>
          <p:cNvSpPr txBox="1"/>
          <p:nvPr/>
        </p:nvSpPr>
        <p:spPr>
          <a:xfrm>
            <a:off x="4572000" y="1120775"/>
            <a:ext cx="2971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3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83979" name="Text Box 11"/>
          <p:cNvSpPr txBox="1"/>
          <p:nvPr/>
        </p:nvSpPr>
        <p:spPr>
          <a:xfrm>
            <a:off x="323850" y="3644900"/>
            <a:ext cx="8820150" cy="1349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25000"/>
              </a:lnSpc>
            </a:pPr>
            <a:r>
              <a:rPr lang="zh-CN" altLang="en-US" sz="2200" b="1" dirty="0">
                <a:latin typeface="Arial" panose="020B0604020202020204" pitchFamily="34" charset="0"/>
              </a:rPr>
              <a:t>虽然能说明碳是</a:t>
            </a:r>
            <a:r>
              <a:rPr lang="en-US" altLang="zh-CN" sz="2200" b="1" dirty="0">
                <a:latin typeface="Arial" panose="020B0604020202020204" pitchFamily="34" charset="0"/>
              </a:rPr>
              <a:t>4</a:t>
            </a:r>
            <a:r>
              <a:rPr lang="zh-CN" altLang="en-US" sz="2200" b="1" dirty="0">
                <a:latin typeface="Arial" panose="020B0604020202020204" pitchFamily="34" charset="0"/>
              </a:rPr>
              <a:t>价的原因，但是</a:t>
            </a:r>
            <a:r>
              <a:rPr lang="en-US" altLang="zh-CN" sz="2200" b="1" dirty="0">
                <a:latin typeface="Arial" panose="020B0604020202020204" pitchFamily="34" charset="0"/>
              </a:rPr>
              <a:t>2s</a:t>
            </a:r>
            <a:r>
              <a:rPr lang="zh-CN" altLang="en-US" sz="2200" b="1" dirty="0">
                <a:latin typeface="Arial" panose="020B0604020202020204" pitchFamily="34" charset="0"/>
              </a:rPr>
              <a:t>和</a:t>
            </a:r>
            <a:r>
              <a:rPr lang="en-US" altLang="zh-CN" sz="2200" b="1" dirty="0">
                <a:latin typeface="Arial" panose="020B0604020202020204" pitchFamily="34" charset="0"/>
              </a:rPr>
              <a:t>2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1" dirty="0">
                <a:latin typeface="Arial" panose="020B0604020202020204" pitchFamily="34" charset="0"/>
              </a:rPr>
              <a:t>两种轨道的形状和能量都不同，根据构型</a:t>
            </a:r>
            <a:r>
              <a:rPr lang="en-US" altLang="zh-CN" sz="2200" b="1" dirty="0">
                <a:latin typeface="Arial" panose="020B0604020202020204" pitchFamily="34" charset="0"/>
              </a:rPr>
              <a:t>(2)</a:t>
            </a:r>
            <a:r>
              <a:rPr lang="zh-CN" altLang="en-US" sz="2200" b="1" dirty="0">
                <a:latin typeface="Arial" panose="020B0604020202020204" pitchFamily="34" charset="0"/>
              </a:rPr>
              <a:t>得出碳原子的</a:t>
            </a:r>
            <a:r>
              <a:rPr lang="en-US" altLang="zh-CN" sz="2200" b="1" dirty="0">
                <a:latin typeface="Arial" panose="020B0604020202020204" pitchFamily="34" charset="0"/>
              </a:rPr>
              <a:t>4</a:t>
            </a:r>
            <a:r>
              <a:rPr lang="zh-CN" altLang="en-US" sz="2200" b="1" dirty="0">
                <a:latin typeface="Arial" panose="020B0604020202020204" pitchFamily="34" charset="0"/>
              </a:rPr>
              <a:t>个价键不完全等同的推论，不符合实际。</a:t>
            </a:r>
            <a:r>
              <a:rPr lang="en-US" altLang="zh-CN" sz="2200" b="1" dirty="0">
                <a:latin typeface="Arial" panose="020B0604020202020204" pitchFamily="34" charset="0"/>
              </a:rPr>
              <a:t>(</a:t>
            </a:r>
            <a:r>
              <a:rPr lang="zh-CN" altLang="en-US" sz="2200" b="1" dirty="0">
                <a:latin typeface="Arial" panose="020B0604020202020204" pitchFamily="34" charset="0"/>
              </a:rPr>
              <a:t>甲烷的性质和结构都说明分子中碳原子的价键应该完全相同</a:t>
            </a:r>
            <a:r>
              <a:rPr lang="en-US" altLang="zh-CN" sz="2200" b="1" dirty="0">
                <a:latin typeface="Arial" panose="020B0604020202020204" pitchFamily="34" charset="0"/>
              </a:rPr>
              <a:t>)</a:t>
            </a:r>
            <a:r>
              <a:rPr lang="zh-CN" altLang="en-US" sz="2200" b="1" dirty="0">
                <a:latin typeface="Arial" panose="020B0604020202020204" pitchFamily="34" charset="0"/>
              </a:rPr>
              <a:t>。</a:t>
            </a:r>
            <a:endParaRPr lang="zh-CN" altLang="en-US" sz="2200" b="1" dirty="0">
              <a:latin typeface="Arial" panose="020B0604020202020204" pitchFamily="34" charset="0"/>
            </a:endParaRPr>
          </a:p>
        </p:txBody>
      </p:sp>
      <p:sp>
        <p:nvSpPr>
          <p:cNvPr id="32778" name="Rectangle 2"/>
          <p:cNvSpPr/>
          <p:nvPr/>
        </p:nvSpPr>
        <p:spPr>
          <a:xfrm>
            <a:off x="323850" y="0"/>
            <a:ext cx="7543800" cy="868363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900" b="1" dirty="0"/>
              <a:t>第四节  杂化轨道理论</a:t>
            </a:r>
            <a:endParaRPr lang="zh-CN" altLang="en-US" sz="3900" b="1" dirty="0"/>
          </a:p>
        </p:txBody>
      </p:sp>
      <p:sp>
        <p:nvSpPr>
          <p:cNvPr id="83983" name="Text Box 15"/>
          <p:cNvSpPr txBox="1"/>
          <p:nvPr/>
        </p:nvSpPr>
        <p:spPr>
          <a:xfrm>
            <a:off x="539750" y="5084763"/>
            <a:ext cx="7993063" cy="159226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>
              <a:lnSpc>
                <a:spcPct val="125000"/>
              </a:lnSpc>
            </a:pPr>
            <a:r>
              <a:rPr lang="zh-CN" altLang="en-US" sz="2600" b="1" dirty="0">
                <a:solidFill>
                  <a:schemeClr val="tx2"/>
                </a:solidFill>
                <a:latin typeface="Arial" panose="020B0604020202020204" pitchFamily="34" charset="0"/>
              </a:rPr>
              <a:t>也就是说，必须把这两种不同轨道混“</a:t>
            </a:r>
            <a:r>
              <a:rPr lang="zh-CN" altLang="en-US" sz="2600" b="1" dirty="0">
                <a:solidFill>
                  <a:srgbClr val="FF0000"/>
                </a:solidFill>
                <a:latin typeface="Arial" panose="020B0604020202020204" pitchFamily="34" charset="0"/>
              </a:rPr>
              <a:t>杂</a:t>
            </a:r>
            <a:r>
              <a:rPr lang="zh-CN" altLang="en-US" sz="2600" b="1" dirty="0">
                <a:solidFill>
                  <a:schemeClr val="tx2"/>
                </a:solidFill>
                <a:latin typeface="Arial" panose="020B0604020202020204" pitchFamily="34" charset="0"/>
              </a:rPr>
              <a:t>”同“</a:t>
            </a:r>
            <a:r>
              <a:rPr lang="zh-CN" altLang="en-US" sz="2600" b="1" dirty="0">
                <a:solidFill>
                  <a:srgbClr val="FF0000"/>
                </a:solidFill>
                <a:latin typeface="Arial" panose="020B0604020202020204" pitchFamily="34" charset="0"/>
              </a:rPr>
              <a:t>化</a:t>
            </a:r>
            <a:r>
              <a:rPr lang="zh-CN" altLang="en-US" sz="2600" b="1" dirty="0">
                <a:solidFill>
                  <a:schemeClr val="tx2"/>
                </a:solidFill>
                <a:latin typeface="Arial" panose="020B0604020202020204" pitchFamily="34" charset="0"/>
              </a:rPr>
              <a:t>”。</a:t>
            </a:r>
            <a:endParaRPr lang="zh-CN" altLang="en-US" sz="26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600" b="1" dirty="0">
                <a:solidFill>
                  <a:schemeClr val="tx2"/>
                </a:solidFill>
                <a:latin typeface="Arial" panose="020B0604020202020204" pitchFamily="34" charset="0"/>
              </a:rPr>
              <a:t>这种过程叫做</a:t>
            </a:r>
            <a:r>
              <a:rPr lang="zh-CN" altLang="en-US" sz="2600" b="1" dirty="0">
                <a:solidFill>
                  <a:srgbClr val="FF0000"/>
                </a:solidFill>
                <a:latin typeface="Arial" panose="020B0604020202020204" pitchFamily="34" charset="0"/>
              </a:rPr>
              <a:t>原子轨道杂化</a:t>
            </a:r>
            <a:r>
              <a:rPr lang="zh-CN" altLang="en-US" sz="2600" b="1" dirty="0">
                <a:solidFill>
                  <a:schemeClr val="tx2"/>
                </a:solidFill>
                <a:latin typeface="Arial" panose="020B0604020202020204" pitchFamily="34" charset="0"/>
              </a:rPr>
              <a:t>；</a:t>
            </a:r>
            <a:endParaRPr lang="zh-CN" altLang="en-US" sz="26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600" b="1" dirty="0">
                <a:solidFill>
                  <a:schemeClr val="tx2"/>
                </a:solidFill>
                <a:latin typeface="Arial" panose="020B0604020202020204" pitchFamily="34" charset="0"/>
              </a:rPr>
              <a:t>原子轨道杂化后生成的新轨道叫做</a:t>
            </a:r>
            <a:r>
              <a:rPr lang="zh-CN" altLang="en-US" sz="2600" b="1" dirty="0">
                <a:solidFill>
                  <a:srgbClr val="FF0000"/>
                </a:solidFill>
                <a:latin typeface="Arial" panose="020B0604020202020204" pitchFamily="34" charset="0"/>
              </a:rPr>
              <a:t>杂化轨道</a:t>
            </a:r>
            <a:r>
              <a:rPr lang="zh-CN" altLang="en-US" sz="2600" b="1" dirty="0">
                <a:solidFill>
                  <a:schemeClr val="tx2"/>
                </a:solidFill>
                <a:latin typeface="Arial" panose="020B0604020202020204" pitchFamily="34" charset="0"/>
              </a:rPr>
              <a:t>。</a:t>
            </a:r>
            <a:endParaRPr lang="zh-CN" altLang="en-US" sz="26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9" grpId="0"/>
      <p:bldP spid="8398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468313" y="188913"/>
            <a:ext cx="7543800" cy="868362"/>
          </a:xfrm>
          <a:ln/>
        </p:spPr>
        <p:txBody>
          <a:bodyPr vert="horz" wrap="square" lIns="91440" tIns="45720" rIns="91440" bIns="45720" anchor="b"/>
          <a:p>
            <a:pPr algn="ctr" eaLnBrk="1" hangingPunct="1"/>
            <a:r>
              <a:rPr lang="zh-CN" altLang="en-US" dirty="0">
                <a:solidFill>
                  <a:schemeClr val="tx1"/>
                </a:solidFill>
              </a:rPr>
              <a:t>第四节  杂化轨道理论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795" name="Rectangle 3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3816350"/>
          </a:xfrm>
          <a:solidFill>
            <a:schemeClr val="bg1">
              <a:alpha val="100000"/>
            </a:schemeClr>
          </a:solidFill>
          <a:ln/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b="1" dirty="0"/>
              <a:t>杂化轨道（</a:t>
            </a:r>
            <a:r>
              <a:rPr lang="en-US" altLang="zh-CN" b="1" dirty="0"/>
              <a:t>hybrid orbital</a:t>
            </a:r>
            <a:r>
              <a:rPr lang="zh-CN" altLang="en-US" b="1" dirty="0"/>
              <a:t>）：由同一原子中</a:t>
            </a:r>
            <a:r>
              <a:rPr lang="zh-CN" altLang="en-US" b="1" dirty="0">
                <a:solidFill>
                  <a:srgbClr val="0000FF"/>
                </a:solidFill>
              </a:rPr>
              <a:t>能级相近</a:t>
            </a:r>
            <a:r>
              <a:rPr lang="zh-CN" altLang="en-US" b="1" dirty="0"/>
              <a:t>的</a:t>
            </a:r>
            <a:r>
              <a:rPr lang="zh-CN" altLang="en-US" b="1" dirty="0">
                <a:solidFill>
                  <a:srgbClr val="0000FF"/>
                </a:solidFill>
              </a:rPr>
              <a:t>不同原子轨道</a:t>
            </a:r>
            <a:r>
              <a:rPr lang="zh-CN" altLang="en-US" b="1" dirty="0"/>
              <a:t>通过</a:t>
            </a:r>
            <a:r>
              <a:rPr lang="zh-CN" altLang="en-US" b="1" dirty="0">
                <a:solidFill>
                  <a:srgbClr val="FF0000"/>
                </a:solidFill>
              </a:rPr>
              <a:t>重新组合</a:t>
            </a:r>
            <a:r>
              <a:rPr lang="zh-CN" altLang="en-US" b="1" dirty="0"/>
              <a:t>形成总数相同，但能量、形状和分布方向与原有轨道不同的</a:t>
            </a:r>
            <a:r>
              <a:rPr lang="zh-CN" altLang="en-US" b="1" dirty="0">
                <a:solidFill>
                  <a:srgbClr val="FF0000"/>
                </a:solidFill>
              </a:rPr>
              <a:t>新的原子轨道</a:t>
            </a:r>
            <a:r>
              <a:rPr lang="zh-CN" altLang="en-US" b="1" dirty="0"/>
              <a:t>。</a:t>
            </a:r>
            <a:endParaRPr lang="zh-CN" altLang="en-US" b="1" dirty="0"/>
          </a:p>
          <a:p>
            <a:pPr eaLnBrk="1" hangingPunct="1">
              <a:spcBef>
                <a:spcPct val="85000"/>
              </a:spcBef>
            </a:pPr>
            <a:r>
              <a:rPr lang="zh-CN" altLang="en-US" b="1" dirty="0"/>
              <a:t>杂化轨道理论是现代价键理论之一，由鲍林和斯莱特在</a:t>
            </a:r>
            <a:r>
              <a:rPr lang="en-US" altLang="zh-CN" b="1" dirty="0"/>
              <a:t>1931</a:t>
            </a:r>
            <a:r>
              <a:rPr lang="zh-CN" altLang="en-US" b="1" dirty="0"/>
              <a:t>年提出，用于解释多原子分子（或离子）的</a:t>
            </a:r>
            <a:r>
              <a:rPr lang="zh-CN" altLang="en-US" b="1" dirty="0">
                <a:solidFill>
                  <a:srgbClr val="FF0000"/>
                </a:solidFill>
              </a:rPr>
              <a:t>空间构型</a:t>
            </a:r>
            <a:r>
              <a:rPr lang="zh-CN" altLang="en-US" b="1" dirty="0"/>
              <a:t>。</a:t>
            </a:r>
            <a:endParaRPr lang="zh-CN" altLang="en-US" b="1" dirty="0"/>
          </a:p>
        </p:txBody>
      </p:sp>
      <p:sp>
        <p:nvSpPr>
          <p:cNvPr id="33796" name="Text Box 4"/>
          <p:cNvSpPr txBox="1"/>
          <p:nvPr/>
        </p:nvSpPr>
        <p:spPr>
          <a:xfrm>
            <a:off x="611188" y="5373688"/>
            <a:ext cx="68580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一、杂化轨道理论的要点</a:t>
            </a:r>
            <a:endParaRPr lang="zh-CN" altLang="en-US" sz="40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 Box 10"/>
          <p:cNvSpPr txBox="1"/>
          <p:nvPr/>
        </p:nvSpPr>
        <p:spPr>
          <a:xfrm>
            <a:off x="212725" y="417513"/>
            <a:ext cx="3341688" cy="5492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分子间作用力：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7171" name="Text Box 11"/>
          <p:cNvSpPr txBox="1"/>
          <p:nvPr/>
        </p:nvSpPr>
        <p:spPr>
          <a:xfrm>
            <a:off x="1258888" y="1268413"/>
            <a:ext cx="64801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分子外非相邻原子间的微弱作用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172" name="Text Box 31"/>
          <p:cNvSpPr txBox="1"/>
          <p:nvPr/>
        </p:nvSpPr>
        <p:spPr>
          <a:xfrm>
            <a:off x="179388" y="2636838"/>
            <a:ext cx="3062287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分子间作用包括：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7173" name="Text Box 32"/>
          <p:cNvSpPr txBox="1"/>
          <p:nvPr/>
        </p:nvSpPr>
        <p:spPr>
          <a:xfrm>
            <a:off x="3348038" y="2693988"/>
            <a:ext cx="567213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[</a:t>
            </a:r>
            <a:r>
              <a:rPr lang="zh-CN" altLang="en-US" sz="2800" b="1" dirty="0">
                <a:latin typeface="Times New Roman" panose="02020603050405020304" pitchFamily="18" charset="0"/>
              </a:rPr>
              <a:t>取向力，诱导力，色散力，氢键</a:t>
            </a:r>
            <a:r>
              <a:rPr lang="en-US" altLang="zh-CN" sz="2800" b="1" dirty="0">
                <a:latin typeface="Times New Roman" panose="02020603050405020304" pitchFamily="18" charset="0"/>
              </a:rPr>
              <a:t>]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Text Box 70"/>
          <p:cNvSpPr txBox="1"/>
          <p:nvPr/>
        </p:nvSpPr>
        <p:spPr>
          <a:xfrm>
            <a:off x="395288" y="404813"/>
            <a:ext cx="7777162" cy="1554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</a:rPr>
              <a:t>、原子轨道杂化仅发生于价键形成过程，且限于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能量相近的外层轨道间</a:t>
            </a:r>
            <a:r>
              <a:rPr lang="zh-CN" altLang="en-US" sz="3200" b="1" dirty="0">
                <a:latin typeface="Times New Roman" panose="02020603050405020304" pitchFamily="18" charset="0"/>
              </a:rPr>
              <a:t>，常见参与轨道有</a:t>
            </a:r>
            <a:r>
              <a:rPr lang="en-US" altLang="zh-CN" sz="3200" b="1" dirty="0">
                <a:latin typeface="Times New Roman" panose="02020603050405020304" pitchFamily="18" charset="0"/>
              </a:rPr>
              <a:t>ns-np</a:t>
            </a:r>
            <a:r>
              <a:rPr lang="zh-CN" altLang="en-US" sz="3200" b="1" dirty="0">
                <a:latin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</a:rPr>
              <a:t>ns-np-nd,(n-1)d-ns-np</a:t>
            </a:r>
            <a:r>
              <a:rPr lang="zh-CN" altLang="en-US" sz="3200" b="1" dirty="0">
                <a:latin typeface="Times New Roman" panose="02020603050405020304" pitchFamily="18" charset="0"/>
              </a:rPr>
              <a:t>等；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0488" name="Text Box 8"/>
          <p:cNvSpPr txBox="1"/>
          <p:nvPr/>
        </p:nvSpPr>
        <p:spPr>
          <a:xfrm>
            <a:off x="1042988" y="2060575"/>
            <a:ext cx="194468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sym typeface="Monotype Sorts" pitchFamily="2" charset="2"/>
              </a:rPr>
              <a:t>(1)</a:t>
            </a:r>
            <a:r>
              <a:rPr lang="zh-CN" altLang="en-US" sz="3200" b="1" dirty="0">
                <a:latin typeface="Times New Roman" panose="02020603050405020304" pitchFamily="18" charset="0"/>
                <a:sym typeface="Monotype Sorts" pitchFamily="2" charset="2"/>
              </a:rPr>
              <a:t>杂化：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0489" name="Text Box 9"/>
          <p:cNvSpPr txBox="1"/>
          <p:nvPr/>
        </p:nvSpPr>
        <p:spPr>
          <a:xfrm>
            <a:off x="2757488" y="2017713"/>
            <a:ext cx="49530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轨道混合重组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0490" name="Text Box 10"/>
          <p:cNvSpPr txBox="1"/>
          <p:nvPr/>
        </p:nvSpPr>
        <p:spPr>
          <a:xfrm>
            <a:off x="1473200" y="2728913"/>
            <a:ext cx="2090738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杂化轨道：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0491" name="Text Box 11"/>
          <p:cNvSpPr txBox="1"/>
          <p:nvPr/>
        </p:nvSpPr>
        <p:spPr>
          <a:xfrm>
            <a:off x="3384550" y="2700338"/>
            <a:ext cx="58674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杂化形成的新轨道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0492" name="Text Box 12"/>
          <p:cNvSpPr txBox="1"/>
          <p:nvPr/>
        </p:nvSpPr>
        <p:spPr>
          <a:xfrm>
            <a:off x="1006475" y="3490913"/>
            <a:ext cx="1981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sym typeface="Monotype Sorts" pitchFamily="2" charset="2"/>
              </a:rPr>
              <a:t>条件：</a:t>
            </a:r>
            <a:endParaRPr lang="zh-CN" altLang="en-US" sz="3200" b="1" dirty="0">
              <a:latin typeface="Times New Roman" panose="02020603050405020304" pitchFamily="18" charset="0"/>
              <a:sym typeface="Monotype Sorts" pitchFamily="2" charset="2"/>
            </a:endParaRPr>
          </a:p>
        </p:txBody>
      </p:sp>
      <p:sp>
        <p:nvSpPr>
          <p:cNvPr id="20493" name="Text Box 13"/>
          <p:cNvSpPr txBox="1"/>
          <p:nvPr/>
        </p:nvSpPr>
        <p:spPr>
          <a:xfrm>
            <a:off x="2171700" y="3500438"/>
            <a:ext cx="1752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E</a:t>
            </a:r>
            <a:r>
              <a:rPr lang="zh-CN" altLang="en-US" sz="3200" b="1" dirty="0">
                <a:latin typeface="Times New Roman" panose="02020603050405020304" pitchFamily="18" charset="0"/>
              </a:rPr>
              <a:t>相近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0494" name="Text Box 14"/>
          <p:cNvSpPr txBox="1"/>
          <p:nvPr/>
        </p:nvSpPr>
        <p:spPr>
          <a:xfrm>
            <a:off x="3505200" y="3490913"/>
            <a:ext cx="5181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ns</a:t>
            </a:r>
            <a:r>
              <a:rPr lang="zh-CN" altLang="en-US" sz="3200" b="1" dirty="0"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latin typeface="Times New Roman" panose="02020603050405020304" pitchFamily="18" charset="0"/>
              </a:rPr>
              <a:t>np</a:t>
            </a:r>
            <a:r>
              <a:rPr lang="zh-CN" altLang="en-US" sz="3200" b="1" dirty="0"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latin typeface="Times New Roman" panose="02020603050405020304" pitchFamily="18" charset="0"/>
              </a:rPr>
              <a:t>nd</a:t>
            </a:r>
            <a:r>
              <a:rPr lang="zh-CN" altLang="en-US" sz="3200" b="1" dirty="0">
                <a:latin typeface="Times New Roman" panose="02020603050405020304" pitchFamily="18" charset="0"/>
              </a:rPr>
              <a:t>、</a:t>
            </a:r>
            <a:r>
              <a:rPr lang="en-US" altLang="zh-CN" sz="3200" b="1" dirty="0">
                <a:latin typeface="Times New Roman" panose="02020603050405020304" pitchFamily="18" charset="0"/>
              </a:rPr>
              <a:t>(n-1)d 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20495" name="Text Box 15"/>
          <p:cNvSpPr txBox="1"/>
          <p:nvPr/>
        </p:nvSpPr>
        <p:spPr>
          <a:xfrm>
            <a:off x="971550" y="4335463"/>
            <a:ext cx="22860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sym typeface="Monotype Sorts" pitchFamily="2" charset="2"/>
              </a:rPr>
              <a:t>数目：</a:t>
            </a:r>
            <a:endParaRPr lang="zh-CN" altLang="en-US" sz="3200" b="1" dirty="0">
              <a:latin typeface="Times New Roman" panose="02020603050405020304" pitchFamily="18" charset="0"/>
              <a:sym typeface="Monotype Sorts" pitchFamily="2" charset="2"/>
            </a:endParaRPr>
          </a:p>
        </p:txBody>
      </p:sp>
      <p:sp>
        <p:nvSpPr>
          <p:cNvPr id="20496" name="Text Box 16"/>
          <p:cNvSpPr txBox="1"/>
          <p:nvPr/>
        </p:nvSpPr>
        <p:spPr>
          <a:xfrm>
            <a:off x="2286000" y="4362450"/>
            <a:ext cx="2573338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杂化轨道数</a:t>
            </a:r>
            <a:r>
              <a:rPr lang="en-US" altLang="zh-CN" sz="3200" b="1" dirty="0">
                <a:latin typeface="Times New Roman" panose="02020603050405020304" pitchFamily="18" charset="0"/>
              </a:rPr>
              <a:t>=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20497" name="Text Box 17"/>
          <p:cNvSpPr txBox="1"/>
          <p:nvPr/>
        </p:nvSpPr>
        <p:spPr>
          <a:xfrm>
            <a:off x="4716463" y="4335463"/>
            <a:ext cx="43561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参与杂化的原子轨道数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0498" name="Text Box 18"/>
          <p:cNvSpPr txBox="1"/>
          <p:nvPr/>
        </p:nvSpPr>
        <p:spPr>
          <a:xfrm>
            <a:off x="971550" y="5157788"/>
            <a:ext cx="648017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</a:rPr>
              <a:t>个</a:t>
            </a:r>
            <a:r>
              <a:rPr lang="en-US" altLang="zh-CN" sz="3200" b="1" dirty="0">
                <a:latin typeface="Times New Roman" panose="02020603050405020304" pitchFamily="18" charset="0"/>
              </a:rPr>
              <a:t>ns</a:t>
            </a:r>
            <a:r>
              <a:rPr lang="zh-CN" altLang="en-US" sz="3200" b="1" dirty="0">
                <a:latin typeface="Times New Roman" panose="02020603050405020304" pitchFamily="18" charset="0"/>
              </a:rPr>
              <a:t>与</a:t>
            </a:r>
            <a:r>
              <a:rPr lang="en-US" altLang="zh-CN" sz="3200" b="1" dirty="0">
                <a:latin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</a:rPr>
              <a:t>个</a:t>
            </a:r>
            <a:r>
              <a:rPr lang="en-US" altLang="zh-CN" sz="3200" b="1" dirty="0">
                <a:latin typeface="Times New Roman" panose="02020603050405020304" pitchFamily="18" charset="0"/>
              </a:rPr>
              <a:t>np        2</a:t>
            </a:r>
            <a:r>
              <a:rPr lang="zh-CN" altLang="en-US" sz="3200" b="1" dirty="0">
                <a:latin typeface="Times New Roman" panose="02020603050405020304" pitchFamily="18" charset="0"/>
              </a:rPr>
              <a:t>个杂化轨道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0500" name="Text Box 20"/>
          <p:cNvSpPr txBox="1"/>
          <p:nvPr/>
        </p:nvSpPr>
        <p:spPr>
          <a:xfrm>
            <a:off x="971550" y="5945188"/>
            <a:ext cx="59055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Times New Roman" panose="02020603050405020304" pitchFamily="18" charset="0"/>
              </a:rPr>
              <a:t>个</a:t>
            </a:r>
            <a:r>
              <a:rPr lang="en-US" altLang="zh-CN" sz="3200" b="1" dirty="0">
                <a:latin typeface="Times New Roman" panose="02020603050405020304" pitchFamily="18" charset="0"/>
              </a:rPr>
              <a:t>ns</a:t>
            </a:r>
            <a:r>
              <a:rPr lang="zh-CN" altLang="en-US" sz="3200" b="1" dirty="0">
                <a:latin typeface="Times New Roman" panose="02020603050405020304" pitchFamily="18" charset="0"/>
              </a:rPr>
              <a:t>与</a:t>
            </a:r>
            <a:r>
              <a:rPr lang="en-US" altLang="zh-CN" sz="3200" b="1" dirty="0">
                <a:latin typeface="Times New Roman" panose="02020603050405020304" pitchFamily="18" charset="0"/>
              </a:rPr>
              <a:t>3</a:t>
            </a:r>
            <a:r>
              <a:rPr lang="zh-CN" altLang="en-US" sz="3200" b="1" dirty="0">
                <a:latin typeface="Times New Roman" panose="02020603050405020304" pitchFamily="18" charset="0"/>
              </a:rPr>
              <a:t>个</a:t>
            </a:r>
            <a:r>
              <a:rPr lang="en-US" altLang="zh-CN" sz="3200" b="1" dirty="0">
                <a:latin typeface="Times New Roman" panose="02020603050405020304" pitchFamily="18" charset="0"/>
              </a:rPr>
              <a:t>np        4</a:t>
            </a:r>
            <a:r>
              <a:rPr lang="zh-CN" altLang="en-US" sz="3200" b="1" dirty="0">
                <a:latin typeface="Times New Roman" panose="02020603050405020304" pitchFamily="18" charset="0"/>
              </a:rPr>
              <a:t>个杂化轨道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/>
      <p:bldP spid="20489" grpId="0"/>
      <p:bldP spid="20490" grpId="0"/>
      <p:bldP spid="20491" grpId="0"/>
      <p:bldP spid="20492" grpId="0"/>
      <p:bldP spid="20493" grpId="0"/>
      <p:bldP spid="20494" grpId="0"/>
      <p:bldP spid="20495" grpId="0"/>
      <p:bldP spid="20496" grpId="0"/>
      <p:bldP spid="20497" grpId="0"/>
      <p:bldP spid="20498" grpId="0"/>
      <p:bldP spid="2050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Text Box 71"/>
          <p:cNvSpPr txBox="1"/>
          <p:nvPr/>
        </p:nvSpPr>
        <p:spPr>
          <a:xfrm>
            <a:off x="468313" y="404813"/>
            <a:ext cx="7704137" cy="1160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、原子轨道杂化后，轨道总数保持不变但空间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  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伸展方向发生改变</a:t>
            </a:r>
            <a:r>
              <a:rPr lang="zh-CN" altLang="en-US" sz="2800" b="1" dirty="0">
                <a:latin typeface="Times New Roman" panose="02020603050405020304" pitchFamily="18" charset="0"/>
              </a:rPr>
              <a:t>；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86021" name="Text Box 72"/>
          <p:cNvSpPr txBox="1"/>
          <p:nvPr/>
        </p:nvSpPr>
        <p:spPr>
          <a:xfrm>
            <a:off x="720725" y="2565400"/>
            <a:ext cx="8459788" cy="1160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原子轨道杂化后，空间伸展方向及形状有利于与  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另一原子的轨道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最大重叠</a:t>
            </a:r>
            <a:r>
              <a:rPr lang="zh-CN" altLang="en-US" sz="2800" b="1" dirty="0">
                <a:latin typeface="Times New Roman" panose="02020603050405020304" pitchFamily="18" charset="0"/>
              </a:rPr>
              <a:t>，成键能力增强，键能大；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86024" name="Text Box 8"/>
          <p:cNvSpPr txBox="1"/>
          <p:nvPr/>
        </p:nvSpPr>
        <p:spPr>
          <a:xfrm>
            <a:off x="1143000" y="3949700"/>
            <a:ext cx="80010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</a:rPr>
              <a:t>杂化轨道的成键能力       原轨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86025" name="Text Box 9"/>
          <p:cNvSpPr txBox="1"/>
          <p:nvPr/>
        </p:nvSpPr>
        <p:spPr>
          <a:xfrm>
            <a:off x="5114925" y="3933825"/>
            <a:ext cx="609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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86027" name="Text Box 11"/>
          <p:cNvSpPr txBox="1"/>
          <p:nvPr/>
        </p:nvSpPr>
        <p:spPr>
          <a:xfrm>
            <a:off x="468313" y="1844675"/>
            <a:ext cx="4038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sym typeface="Monotype Sorts" pitchFamily="2" charset="2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  <a:sym typeface="Monotype Sorts" pitchFamily="2" charset="2"/>
              </a:rPr>
              <a:t>、成键能力：</a:t>
            </a:r>
            <a:endParaRPr lang="zh-CN" altLang="en-US" sz="2800" b="1" dirty="0">
              <a:latin typeface="Times New Roman" panose="02020603050405020304" pitchFamily="18" charset="0"/>
              <a:sym typeface="Monotype Sorts" pitchFamily="2" charset="2"/>
            </a:endParaRPr>
          </a:p>
        </p:txBody>
      </p:sp>
      <p:pic>
        <p:nvPicPr>
          <p:cNvPr id="86029" name="Picture 73" descr="本04图11-6"/>
          <p:cNvPicPr>
            <a:picLocks noChangeAspect="1"/>
          </p:cNvPicPr>
          <p:nvPr/>
        </p:nvPicPr>
        <p:blipFill>
          <a:blip r:embed="rId1">
            <a:lum contrast="60000"/>
          </a:blip>
          <a:srcRect b="52675"/>
          <a:stretch>
            <a:fillRect/>
          </a:stretch>
        </p:blipFill>
        <p:spPr>
          <a:xfrm>
            <a:off x="1476375" y="4797425"/>
            <a:ext cx="7010400" cy="172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/>
      <p:bldP spid="86024" grpId="0"/>
      <p:bldP spid="86024" grpId="1"/>
      <p:bldP spid="86025" grpId="0"/>
      <p:bldP spid="86025" grpId="1"/>
      <p:bldP spid="860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Picture 5" descr="本04图11-6"/>
          <p:cNvPicPr>
            <a:picLocks noChangeAspect="1"/>
          </p:cNvPicPr>
          <p:nvPr/>
        </p:nvPicPr>
        <p:blipFill>
          <a:blip r:embed="rId1">
            <a:lum contrast="60000"/>
          </a:blip>
          <a:stretch>
            <a:fillRect/>
          </a:stretch>
        </p:blipFill>
        <p:spPr>
          <a:xfrm>
            <a:off x="684213" y="333375"/>
            <a:ext cx="7561262" cy="393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Text Box 6"/>
          <p:cNvSpPr txBox="1"/>
          <p:nvPr/>
        </p:nvSpPr>
        <p:spPr>
          <a:xfrm>
            <a:off x="539750" y="4581525"/>
            <a:ext cx="2971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latin typeface="Times New Roman" panose="02020603050405020304" pitchFamily="18" charset="0"/>
              </a:rPr>
              <a:t>形状一端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36868" name="Rectangle 7"/>
          <p:cNvSpPr/>
          <p:nvPr/>
        </p:nvSpPr>
        <p:spPr>
          <a:xfrm>
            <a:off x="2771775" y="4581525"/>
            <a:ext cx="1560513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600" b="1" dirty="0">
                <a:latin typeface="Times New Roman" panose="02020603050405020304" pitchFamily="18" charset="0"/>
              </a:rPr>
              <a:t>肥大，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36869" name="Rectangle 8"/>
          <p:cNvSpPr/>
          <p:nvPr/>
        </p:nvSpPr>
        <p:spPr>
          <a:xfrm>
            <a:off x="457200" y="5510213"/>
            <a:ext cx="4772025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600" b="1" dirty="0">
                <a:latin typeface="Times New Roman" panose="02020603050405020304" pitchFamily="18" charset="0"/>
              </a:rPr>
              <a:t>杂化轨道伸展方向尽量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36870" name="Rectangle 9"/>
          <p:cNvSpPr/>
          <p:nvPr/>
        </p:nvSpPr>
        <p:spPr>
          <a:xfrm>
            <a:off x="5148263" y="5516563"/>
            <a:ext cx="1101725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600" b="1" dirty="0">
                <a:latin typeface="Times New Roman" panose="02020603050405020304" pitchFamily="18" charset="0"/>
              </a:rPr>
              <a:t>远离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36871" name="Text Box 10"/>
          <p:cNvSpPr txBox="1"/>
          <p:nvPr/>
        </p:nvSpPr>
        <p:spPr>
          <a:xfrm>
            <a:off x="4211638" y="4581525"/>
            <a:ext cx="3962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600" b="1" dirty="0">
                <a:latin typeface="Times New Roman" panose="02020603050405020304" pitchFamily="18" charset="0"/>
              </a:rPr>
              <a:t>E</a:t>
            </a:r>
            <a:r>
              <a:rPr lang="zh-CN" altLang="en-US" sz="3600" b="1" dirty="0">
                <a:latin typeface="Times New Roman" panose="02020603050405020304" pitchFamily="18" charset="0"/>
              </a:rPr>
              <a:t>杂化   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成键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2" name="Rectangle 11"/>
          <p:cNvSpPr/>
          <p:nvPr/>
        </p:nvSpPr>
        <p:spPr>
          <a:xfrm>
            <a:off x="5449888" y="4552950"/>
            <a:ext cx="434975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ext Box 4"/>
          <p:cNvSpPr txBox="1"/>
          <p:nvPr/>
        </p:nvSpPr>
        <p:spPr>
          <a:xfrm>
            <a:off x="250825" y="188913"/>
            <a:ext cx="8353425" cy="1187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杂化轨道、</a:t>
            </a:r>
            <a:r>
              <a:rPr lang="en-US" altLang="zh-CN" sz="2400" b="1" dirty="0">
                <a:latin typeface="Arial" panose="020B0604020202020204" pitchFamily="34" charset="0"/>
              </a:rPr>
              <a:t>p</a:t>
            </a:r>
            <a:r>
              <a:rPr lang="zh-CN" altLang="en-US" sz="2400" b="1" dirty="0">
                <a:latin typeface="Arial" panose="020B0604020202020204" pitchFamily="34" charset="0"/>
              </a:rPr>
              <a:t>轨道、</a:t>
            </a:r>
            <a:r>
              <a:rPr lang="en-US" altLang="zh-CN" sz="2400" b="1" dirty="0">
                <a:latin typeface="Arial" panose="020B0604020202020204" pitchFamily="34" charset="0"/>
              </a:rPr>
              <a:t>s</a:t>
            </a:r>
            <a:r>
              <a:rPr lang="zh-CN" altLang="en-US" sz="2400" b="1" dirty="0">
                <a:latin typeface="Arial" panose="020B0604020202020204" pitchFamily="34" charset="0"/>
              </a:rPr>
              <a:t>轨道的形状比较，发现杂化轨道基本上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是集中到一个方向上伸展出去。</a:t>
            </a:r>
            <a:r>
              <a:rPr lang="en-US" altLang="zh-CN" sz="2400" b="1" dirty="0">
                <a:latin typeface="Arial" panose="020B0604020202020204" pitchFamily="34" charset="0"/>
              </a:rPr>
              <a:t>P</a:t>
            </a:r>
            <a:r>
              <a:rPr lang="zh-CN" altLang="en-US" sz="2400" b="1" dirty="0">
                <a:latin typeface="Arial" panose="020B0604020202020204" pitchFamily="34" charset="0"/>
              </a:rPr>
              <a:t>轨道向两个相反方向伸展，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</a:rPr>
              <a:t>s</a:t>
            </a:r>
            <a:r>
              <a:rPr lang="zh-CN" altLang="en-US" sz="2400" b="1" dirty="0">
                <a:latin typeface="Arial" panose="020B0604020202020204" pitchFamily="34" charset="0"/>
              </a:rPr>
              <a:t>轨道向各个方向均匀伸展。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pic>
        <p:nvPicPr>
          <p:cNvPr id="3789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484313"/>
            <a:ext cx="3681412" cy="522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4" name="Text Box 6"/>
          <p:cNvSpPr txBox="1"/>
          <p:nvPr/>
        </p:nvSpPr>
        <p:spPr>
          <a:xfrm>
            <a:off x="4067175" y="1700213"/>
            <a:ext cx="4489450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杂化轨道的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方向性</a:t>
            </a:r>
            <a:r>
              <a:rPr lang="zh-CN" altLang="en-US" sz="2400" b="1" dirty="0">
                <a:latin typeface="Arial" panose="020B0604020202020204" pitchFamily="34" charset="0"/>
              </a:rPr>
              <a:t>最明显，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Arial" panose="020B0604020202020204" pitchFamily="34" charset="0"/>
              </a:rPr>
              <a:t>轨道次之，</a:t>
            </a:r>
            <a:r>
              <a:rPr lang="en-US" altLang="zh-CN" sz="2400" b="1" dirty="0">
                <a:latin typeface="Arial" panose="020B0604020202020204" pitchFamily="34" charset="0"/>
              </a:rPr>
              <a:t>s</a:t>
            </a:r>
            <a:r>
              <a:rPr lang="zh-CN" altLang="en-US" sz="2400" b="1" dirty="0">
                <a:latin typeface="Arial" panose="020B0604020202020204" pitchFamily="34" charset="0"/>
              </a:rPr>
              <a:t>轨道没有方向性。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89095" name="Text Box 7"/>
          <p:cNvSpPr txBox="1"/>
          <p:nvPr/>
        </p:nvSpPr>
        <p:spPr>
          <a:xfrm>
            <a:off x="3779838" y="2997200"/>
            <a:ext cx="5715000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杂化轨道的形状最有利于生成共价键，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Arial" panose="020B0604020202020204" pitchFamily="34" charset="0"/>
              </a:rPr>
              <a:t>轨道次之，</a:t>
            </a:r>
            <a:r>
              <a:rPr lang="en-US" altLang="zh-CN" sz="2400" b="1" dirty="0">
                <a:latin typeface="Arial" panose="020B0604020202020204" pitchFamily="34" charset="0"/>
              </a:rPr>
              <a:t>s</a:t>
            </a:r>
            <a:r>
              <a:rPr lang="zh-CN" altLang="en-US" sz="2400" b="1" dirty="0">
                <a:latin typeface="Arial" panose="020B0604020202020204" pitchFamily="34" charset="0"/>
              </a:rPr>
              <a:t>轨道的形状最不利于成键。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89096" name="Text Box 8"/>
          <p:cNvSpPr txBox="1"/>
          <p:nvPr/>
        </p:nvSpPr>
        <p:spPr>
          <a:xfrm>
            <a:off x="3924300" y="4292600"/>
            <a:ext cx="5102225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杂化轨道的成键能力最强，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Arial" panose="020B0604020202020204" pitchFamily="34" charset="0"/>
              </a:rPr>
              <a:t>轨道次之，</a:t>
            </a:r>
            <a:r>
              <a:rPr lang="en-US" altLang="zh-CN" sz="2400" b="1" dirty="0">
                <a:latin typeface="Arial" panose="020B0604020202020204" pitchFamily="34" charset="0"/>
              </a:rPr>
              <a:t>s</a:t>
            </a:r>
            <a:r>
              <a:rPr lang="zh-CN" altLang="en-US" sz="2400" b="1" dirty="0">
                <a:latin typeface="Arial" panose="020B0604020202020204" pitchFamily="34" charset="0"/>
              </a:rPr>
              <a:t>轨道的成键能力最弱。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89097" name="Text Box 9"/>
          <p:cNvSpPr txBox="1"/>
          <p:nvPr/>
        </p:nvSpPr>
        <p:spPr>
          <a:xfrm>
            <a:off x="3851275" y="5589588"/>
            <a:ext cx="4983163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原子轨道经杂化后</a:t>
            </a:r>
            <a:r>
              <a:rPr lang="en-US" altLang="zh-CN" sz="2400" b="1" dirty="0">
                <a:latin typeface="Arial" panose="020B0604020202020204" pitchFamily="34" charset="0"/>
              </a:rPr>
              <a:t>(</a:t>
            </a:r>
            <a:r>
              <a:rPr lang="zh-CN" altLang="en-US" sz="2400" b="1" dirty="0">
                <a:latin typeface="Arial" panose="020B0604020202020204" pitchFamily="34" charset="0"/>
              </a:rPr>
              <a:t>提高了成键能力</a:t>
            </a:r>
            <a:r>
              <a:rPr lang="en-US" altLang="zh-CN" sz="2400" b="1" dirty="0">
                <a:latin typeface="Arial" panose="020B0604020202020204" pitchFamily="34" charset="0"/>
              </a:rPr>
              <a:t>)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有利于生成共价键。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89098" name="Line 10"/>
          <p:cNvSpPr/>
          <p:nvPr/>
        </p:nvSpPr>
        <p:spPr>
          <a:xfrm>
            <a:off x="6156325" y="2492375"/>
            <a:ext cx="0" cy="5048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9099" name="Line 11"/>
          <p:cNvSpPr/>
          <p:nvPr/>
        </p:nvSpPr>
        <p:spPr>
          <a:xfrm>
            <a:off x="6156325" y="3787775"/>
            <a:ext cx="0" cy="5048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9100" name="Line 12"/>
          <p:cNvSpPr/>
          <p:nvPr/>
        </p:nvSpPr>
        <p:spPr>
          <a:xfrm>
            <a:off x="6156325" y="5084763"/>
            <a:ext cx="0" cy="50482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4" grpId="0"/>
      <p:bldP spid="89095" grpId="0"/>
      <p:bldP spid="89096" grpId="0"/>
      <p:bldP spid="8909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ext Box 2"/>
          <p:cNvSpPr txBox="1"/>
          <p:nvPr/>
        </p:nvSpPr>
        <p:spPr>
          <a:xfrm>
            <a:off x="468313" y="490538"/>
            <a:ext cx="7416800" cy="1431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4</a:t>
            </a:r>
            <a:r>
              <a:rPr lang="zh-CN" altLang="en-US" sz="3200" b="1" dirty="0">
                <a:latin typeface="Times New Roman" panose="02020603050405020304" pitchFamily="18" charset="0"/>
              </a:rPr>
              <a:t>、中心原子的杂化轨道主要用于跟配位原子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形成</a:t>
            </a:r>
            <a:r>
              <a:rPr lang="el-GR" altLang="zh-CN" sz="3200" b="1" dirty="0">
                <a:solidFill>
                  <a:srgbClr val="FF0000"/>
                </a:solidFill>
                <a:latin typeface="宋体" panose="02010600030101010101" pitchFamily="2" charset="-122"/>
              </a:rPr>
              <a:t>σ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键</a:t>
            </a:r>
            <a:r>
              <a:rPr lang="zh-CN" altLang="en-US" sz="3200" b="1" dirty="0">
                <a:latin typeface="Times New Roman" panose="02020603050405020304" pitchFamily="18" charset="0"/>
              </a:rPr>
              <a:t>或容纳孤对电子。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不能以空杂化轨道的形式存在</a:t>
            </a:r>
            <a:endParaRPr lang="zh-CN" altLang="en-US" sz="2400" b="1" i="1" dirty="0">
              <a:latin typeface="Times New Roman" panose="02020603050405020304" pitchFamily="18" charset="0"/>
            </a:endParaRPr>
          </a:p>
        </p:txBody>
      </p:sp>
      <p:sp>
        <p:nvSpPr>
          <p:cNvPr id="38915" name="Text Box 3"/>
          <p:cNvSpPr txBox="1"/>
          <p:nvPr/>
        </p:nvSpPr>
        <p:spPr>
          <a:xfrm>
            <a:off x="395288" y="2349500"/>
            <a:ext cx="8353425" cy="1066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5</a:t>
            </a:r>
            <a:r>
              <a:rPr lang="zh-CN" altLang="en-US" sz="3200" b="1" dirty="0">
                <a:latin typeface="Times New Roman" panose="02020603050405020304" pitchFamily="18" charset="0"/>
              </a:rPr>
              <a:t>、多原子分子（离子）的空间构型取决于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中心原子杂化轨道的类型</a:t>
            </a:r>
            <a:r>
              <a:rPr lang="zh-CN" altLang="en-US" sz="3200" b="1" dirty="0">
                <a:latin typeface="Times New Roman" panose="02020603050405020304" pitchFamily="18" charset="0"/>
              </a:rPr>
              <a:t>。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 Box 4"/>
          <p:cNvSpPr txBox="1"/>
          <p:nvPr/>
        </p:nvSpPr>
        <p:spPr>
          <a:xfrm>
            <a:off x="179388" y="333375"/>
            <a:ext cx="68580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二、杂化轨道的常见类型</a:t>
            </a:r>
            <a:endParaRPr lang="zh-CN" altLang="en-US" sz="40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90117" name="Group 5"/>
          <p:cNvGrpSpPr/>
          <p:nvPr/>
        </p:nvGrpSpPr>
        <p:grpSpPr>
          <a:xfrm>
            <a:off x="395288" y="3286125"/>
            <a:ext cx="5111750" cy="2154238"/>
            <a:chOff x="158" y="663"/>
            <a:chExt cx="3220" cy="1357"/>
          </a:xfrm>
        </p:grpSpPr>
        <p:sp>
          <p:nvSpPr>
            <p:cNvPr id="39955" name="Text Box 6"/>
            <p:cNvSpPr txBox="1"/>
            <p:nvPr/>
          </p:nvSpPr>
          <p:spPr>
            <a:xfrm>
              <a:off x="158" y="1026"/>
              <a:ext cx="158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4000" b="1" dirty="0">
                  <a:latin typeface="Times New Roman" panose="02020603050405020304" pitchFamily="18" charset="0"/>
                </a:rPr>
                <a:t>杂化类型</a:t>
              </a:r>
              <a:endParaRPr lang="zh-CN" altLang="en-US" sz="4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9956" name="AutoShape 7"/>
            <p:cNvSpPr/>
            <p:nvPr/>
          </p:nvSpPr>
          <p:spPr>
            <a:xfrm>
              <a:off x="1563" y="845"/>
              <a:ext cx="91" cy="952"/>
            </a:xfrm>
            <a:prstGeom prst="leftBrace">
              <a:avLst>
                <a:gd name="adj1" fmla="val 87179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9957" name="Text Box 8"/>
            <p:cNvSpPr txBox="1"/>
            <p:nvPr/>
          </p:nvSpPr>
          <p:spPr>
            <a:xfrm>
              <a:off x="1745" y="663"/>
              <a:ext cx="1482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 b="1" dirty="0">
                  <a:latin typeface="Times New Roman" panose="02020603050405020304" pitchFamily="18" charset="0"/>
                </a:rPr>
                <a:t>s-p</a:t>
              </a:r>
              <a:r>
                <a:rPr lang="zh-CN" altLang="en-US" sz="3600" b="1" dirty="0">
                  <a:latin typeface="Times New Roman" panose="02020603050405020304" pitchFamily="18" charset="0"/>
                </a:rPr>
                <a:t>型杂化</a:t>
              </a:r>
              <a:endParaRPr lang="zh-CN" altLang="en-US" sz="3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9958" name="Text Box 9"/>
            <p:cNvSpPr txBox="1"/>
            <p:nvPr/>
          </p:nvSpPr>
          <p:spPr>
            <a:xfrm>
              <a:off x="1700" y="1616"/>
              <a:ext cx="1678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 b="1" dirty="0">
                  <a:latin typeface="Times New Roman" panose="02020603050405020304" pitchFamily="18" charset="0"/>
                </a:rPr>
                <a:t>s-p-d</a:t>
              </a:r>
              <a:r>
                <a:rPr lang="zh-CN" altLang="en-US" sz="3600" b="1" dirty="0">
                  <a:latin typeface="Times New Roman" panose="02020603050405020304" pitchFamily="18" charset="0"/>
                </a:rPr>
                <a:t>型杂化</a:t>
              </a:r>
              <a:endParaRPr lang="zh-CN" altLang="en-US" sz="36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0122" name="Group 10"/>
          <p:cNvGrpSpPr/>
          <p:nvPr/>
        </p:nvGrpSpPr>
        <p:grpSpPr>
          <a:xfrm>
            <a:off x="5003800" y="2967038"/>
            <a:ext cx="2497138" cy="1311275"/>
            <a:chOff x="3424" y="476"/>
            <a:chExt cx="1573" cy="826"/>
          </a:xfrm>
        </p:grpSpPr>
        <p:sp>
          <p:nvSpPr>
            <p:cNvPr id="39951" name="AutoShape 11"/>
            <p:cNvSpPr/>
            <p:nvPr/>
          </p:nvSpPr>
          <p:spPr>
            <a:xfrm>
              <a:off x="3424" y="576"/>
              <a:ext cx="91" cy="725"/>
            </a:xfrm>
            <a:prstGeom prst="leftBrace">
              <a:avLst>
                <a:gd name="adj1" fmla="val 66391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9952" name="Text Box 12"/>
            <p:cNvSpPr txBox="1"/>
            <p:nvPr/>
          </p:nvSpPr>
          <p:spPr>
            <a:xfrm>
              <a:off x="3515" y="476"/>
              <a:ext cx="148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sp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杂化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9953" name="Text Box 13"/>
            <p:cNvSpPr txBox="1"/>
            <p:nvPr/>
          </p:nvSpPr>
          <p:spPr>
            <a:xfrm>
              <a:off x="3515" y="712"/>
              <a:ext cx="95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sp</a:t>
              </a:r>
              <a:r>
                <a:rPr lang="en-US" altLang="zh-CN" sz="2800" b="1" baseline="3000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杂化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9954" name="Text Box 14"/>
            <p:cNvSpPr txBox="1"/>
            <p:nvPr/>
          </p:nvSpPr>
          <p:spPr>
            <a:xfrm>
              <a:off x="3516" y="975"/>
              <a:ext cx="95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sp</a:t>
              </a:r>
              <a:r>
                <a:rPr lang="en-US" altLang="zh-CN" sz="2800" b="1" baseline="3000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800" b="1" dirty="0">
                  <a:latin typeface="Times New Roman" panose="02020603050405020304" pitchFamily="18" charset="0"/>
                </a:rPr>
                <a:t>杂化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0127" name="Group 15"/>
          <p:cNvGrpSpPr/>
          <p:nvPr/>
        </p:nvGrpSpPr>
        <p:grpSpPr>
          <a:xfrm>
            <a:off x="5292725" y="4622800"/>
            <a:ext cx="3419475" cy="1111250"/>
            <a:chOff x="3266" y="1551"/>
            <a:chExt cx="2154" cy="700"/>
          </a:xfrm>
        </p:grpSpPr>
        <p:sp>
          <p:nvSpPr>
            <p:cNvPr id="39948" name="AutoShape 16"/>
            <p:cNvSpPr/>
            <p:nvPr/>
          </p:nvSpPr>
          <p:spPr>
            <a:xfrm>
              <a:off x="3266" y="1615"/>
              <a:ext cx="113" cy="590"/>
            </a:xfrm>
            <a:prstGeom prst="leftBrace">
              <a:avLst>
                <a:gd name="adj1" fmla="val 4351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9949" name="Text Box 17"/>
            <p:cNvSpPr txBox="1"/>
            <p:nvPr/>
          </p:nvSpPr>
          <p:spPr>
            <a:xfrm>
              <a:off x="3402" y="1551"/>
              <a:ext cx="201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内轨杂化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(n-1)d</a:t>
              </a:r>
              <a:r>
                <a:rPr lang="en-US" altLang="zh-CN" sz="2800" b="1" baseline="30000" dirty="0">
                  <a:latin typeface="Times New Roman" panose="02020603050405020304" pitchFamily="18" charset="0"/>
                </a:rPr>
                <a:t>x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sp</a:t>
              </a:r>
              <a:r>
                <a:rPr lang="en-US" altLang="zh-CN" sz="2800" b="1" baseline="30000" dirty="0">
                  <a:latin typeface="Times New Roman" panose="02020603050405020304" pitchFamily="18" charset="0"/>
                </a:rPr>
                <a:t>y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39950" name="Text Box 18"/>
            <p:cNvSpPr txBox="1"/>
            <p:nvPr/>
          </p:nvSpPr>
          <p:spPr>
            <a:xfrm>
              <a:off x="3426" y="1924"/>
              <a:ext cx="190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</a:rPr>
                <a:t>外轨杂化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sp</a:t>
              </a:r>
              <a:r>
                <a:rPr lang="en-US" altLang="zh-CN" sz="2800" b="1" baseline="30000" dirty="0">
                  <a:latin typeface="Times New Roman" panose="02020603050405020304" pitchFamily="18" charset="0"/>
                </a:rPr>
                <a:t>3</a:t>
              </a:r>
              <a:r>
                <a:rPr lang="en-US" altLang="zh-CN" sz="2800" b="1" dirty="0">
                  <a:latin typeface="Times New Roman" panose="02020603050405020304" pitchFamily="18" charset="0"/>
                </a:rPr>
                <a:t>d</a:t>
              </a:r>
              <a:r>
                <a:rPr lang="en-US" altLang="zh-CN" sz="2800" b="1" baseline="30000" dirty="0">
                  <a:latin typeface="Times New Roman" panose="02020603050405020304" pitchFamily="18" charset="0"/>
                </a:rPr>
                <a:t>x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0131" name="Group 19"/>
          <p:cNvGrpSpPr/>
          <p:nvPr/>
        </p:nvGrpSpPr>
        <p:grpSpPr>
          <a:xfrm>
            <a:off x="6373813" y="3565525"/>
            <a:ext cx="2446337" cy="985838"/>
            <a:chOff x="4059" y="829"/>
            <a:chExt cx="1541" cy="621"/>
          </a:xfrm>
        </p:grpSpPr>
        <p:sp>
          <p:nvSpPr>
            <p:cNvPr id="39945" name="AutoShape 20"/>
            <p:cNvSpPr/>
            <p:nvPr/>
          </p:nvSpPr>
          <p:spPr>
            <a:xfrm>
              <a:off x="4059" y="926"/>
              <a:ext cx="91" cy="508"/>
            </a:xfrm>
            <a:prstGeom prst="leftBrace">
              <a:avLst>
                <a:gd name="adj1" fmla="val 4652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9946" name="Text Box 21"/>
            <p:cNvSpPr txBox="1"/>
            <p:nvPr/>
          </p:nvSpPr>
          <p:spPr>
            <a:xfrm>
              <a:off x="4150" y="829"/>
              <a:ext cx="133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等性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sp</a:t>
              </a:r>
              <a:r>
                <a:rPr lang="en-US" altLang="zh-CN" sz="2400" b="1" baseline="30000" dirty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杂化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9947" name="Text Box 22"/>
            <p:cNvSpPr txBox="1"/>
            <p:nvPr/>
          </p:nvSpPr>
          <p:spPr>
            <a:xfrm>
              <a:off x="4105" y="1162"/>
              <a:ext cx="149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不等性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sp</a:t>
              </a:r>
              <a:r>
                <a:rPr lang="en-US" altLang="zh-CN" sz="2400" b="1" baseline="30000" dirty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杂化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9943" name="Text Box 23"/>
          <p:cNvSpPr txBox="1"/>
          <p:nvPr/>
        </p:nvSpPr>
        <p:spPr>
          <a:xfrm>
            <a:off x="539750" y="1268413"/>
            <a:ext cx="625633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latin typeface="Arial" panose="020B0604020202020204" pitchFamily="34" charset="0"/>
              </a:rPr>
              <a:t>根据参与杂化的原子轨道的类型的不同</a:t>
            </a:r>
            <a:endParaRPr lang="en-US" altLang="zh-CN" sz="2800" b="1" dirty="0">
              <a:latin typeface="Arial" panose="020B0604020202020204" pitchFamily="34" charset="0"/>
            </a:endParaRPr>
          </a:p>
        </p:txBody>
      </p:sp>
      <p:sp>
        <p:nvSpPr>
          <p:cNvPr id="90136" name="Text Box 24"/>
          <p:cNvSpPr txBox="1"/>
          <p:nvPr/>
        </p:nvSpPr>
        <p:spPr>
          <a:xfrm>
            <a:off x="652463" y="2117725"/>
            <a:ext cx="571976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dirty="0">
                <a:latin typeface="Arial" panose="020B0604020202020204" pitchFamily="34" charset="0"/>
              </a:rPr>
              <a:t>s-p</a:t>
            </a:r>
            <a:r>
              <a:rPr lang="zh-CN" altLang="en-US" sz="2800" b="1" dirty="0">
                <a:latin typeface="Arial" panose="020B0604020202020204" pitchFamily="34" charset="0"/>
              </a:rPr>
              <a:t>型杂化根据杂化的原子轨道数目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Text Box 87"/>
          <p:cNvSpPr txBox="1"/>
          <p:nvPr/>
        </p:nvSpPr>
        <p:spPr>
          <a:xfrm>
            <a:off x="179388" y="188913"/>
            <a:ext cx="7272337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（一）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sp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杂化与分子的空间构型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539" name="Text Box 11"/>
          <p:cNvSpPr txBox="1"/>
          <p:nvPr/>
        </p:nvSpPr>
        <p:spPr>
          <a:xfrm>
            <a:off x="250825" y="1052513"/>
            <a:ext cx="31051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b="1" i="1" dirty="0">
                <a:solidFill>
                  <a:srgbClr val="FF0000"/>
                </a:solidFill>
                <a:latin typeface="Arial" panose="020B0604020202020204" pitchFamily="34" charset="0"/>
              </a:rPr>
              <a:t>sp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</a:rPr>
              <a:t>杂化的必然性</a:t>
            </a:r>
            <a:endParaRPr lang="zh-CN" altLang="en-US" sz="32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540" name="Text Box 12"/>
          <p:cNvSpPr txBox="1"/>
          <p:nvPr/>
        </p:nvSpPr>
        <p:spPr>
          <a:xfrm>
            <a:off x="323850" y="1700213"/>
            <a:ext cx="37560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latin typeface="Arial" panose="020B0604020202020204" pitchFamily="34" charset="0"/>
              </a:rPr>
              <a:t>基态铍原子的电子排布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22541" name="Text Box 13"/>
          <p:cNvSpPr txBox="1"/>
          <p:nvPr/>
        </p:nvSpPr>
        <p:spPr>
          <a:xfrm>
            <a:off x="4183063" y="1700213"/>
            <a:ext cx="1127125" cy="519112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8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</a:rPr>
              <a:t>Be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22542" name="Text Box 14"/>
          <p:cNvSpPr txBox="1"/>
          <p:nvPr/>
        </p:nvSpPr>
        <p:spPr>
          <a:xfrm>
            <a:off x="5249863" y="1671638"/>
            <a:ext cx="1627187" cy="519112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2800" b="1" dirty="0">
                <a:latin typeface="Times New Roman" panose="02020603050405020304" pitchFamily="18" charset="0"/>
              </a:rPr>
              <a:t>1s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2s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2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22543" name="Text Box 15"/>
          <p:cNvSpPr txBox="1"/>
          <p:nvPr/>
        </p:nvSpPr>
        <p:spPr>
          <a:xfrm>
            <a:off x="628650" y="5045075"/>
            <a:ext cx="8191500" cy="1552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外层电子构型中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没有未成对电子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，但它可以构成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价的共价化合物，如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—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—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两个共价键是等同的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，键角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=180</a:t>
            </a:r>
            <a:r>
              <a:rPr lang="zh-CN" altLang="zh-CN" b="1" dirty="0">
                <a:latin typeface="Arial" panose="020B0604020202020204" pitchFamily="34" charset="0"/>
              </a:rPr>
              <a:t>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，呈线性分布。这说明铍原子在成键时受到外来能量的扰动，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轨道中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个电子激发到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轨道，电子构型变成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2610" name="Picture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492375"/>
            <a:ext cx="7561263" cy="2308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9" grpId="0"/>
      <p:bldP spid="22540" grpId="0"/>
      <p:bldP spid="22541" grpId="0"/>
      <p:bldP spid="22542" grpId="0"/>
      <p:bldP spid="225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Text Box 4"/>
          <p:cNvSpPr txBox="1"/>
          <p:nvPr/>
        </p:nvSpPr>
        <p:spPr>
          <a:xfrm>
            <a:off x="107950" y="134938"/>
            <a:ext cx="7812088" cy="1041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     为了解释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两个价键的等同性</a:t>
            </a:r>
            <a:r>
              <a:rPr lang="zh-CN" altLang="en-US" sz="2400" b="1" dirty="0">
                <a:latin typeface="Arial" panose="020B0604020202020204" pitchFamily="34" charset="0"/>
              </a:rPr>
              <a:t>，可以认为在构成共价键之前，原子轨道发生下列变化：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pic>
        <p:nvPicPr>
          <p:cNvPr id="4198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628775"/>
            <a:ext cx="7993063" cy="2487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Text Box 6"/>
          <p:cNvSpPr txBox="1"/>
          <p:nvPr/>
        </p:nvSpPr>
        <p:spPr>
          <a:xfrm>
            <a:off x="107950" y="4297363"/>
            <a:ext cx="9239250" cy="20113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75000"/>
              </a:lnSpc>
            </a:pPr>
            <a:r>
              <a:rPr lang="en-US" altLang="zh-CN" sz="2400" b="1" dirty="0">
                <a:latin typeface="Arial" panose="020B0604020202020204" pitchFamily="34" charset="0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</a:rPr>
              <a:t>个</a:t>
            </a:r>
            <a:r>
              <a:rPr lang="en-US" altLang="zh-CN" sz="2400" b="1" dirty="0">
                <a:latin typeface="Arial" panose="020B0604020202020204" pitchFamily="34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sz="2400" b="1" dirty="0">
                <a:latin typeface="Arial" panose="020B0604020202020204" pitchFamily="34" charset="0"/>
              </a:rPr>
              <a:t>轨道和</a:t>
            </a:r>
            <a:r>
              <a:rPr lang="en-US" altLang="zh-CN" sz="2400" b="1" dirty="0">
                <a:latin typeface="Arial" panose="020B0604020202020204" pitchFamily="34" charset="0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</a:rPr>
              <a:t>个</a:t>
            </a:r>
            <a:r>
              <a:rPr lang="en-US" altLang="zh-CN" sz="2400" b="1" dirty="0">
                <a:latin typeface="Arial" panose="020B0604020202020204" pitchFamily="34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400" b="1" dirty="0">
                <a:latin typeface="Arial" panose="020B0604020202020204" pitchFamily="34" charset="0"/>
              </a:rPr>
              <a:t>轨道“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混合</a:t>
            </a:r>
            <a:r>
              <a:rPr lang="zh-CN" altLang="en-US" sz="2400" b="1" dirty="0">
                <a:latin typeface="Arial" panose="020B0604020202020204" pitchFamily="34" charset="0"/>
              </a:rPr>
              <a:t>”，组成</a:t>
            </a:r>
            <a:r>
              <a:rPr lang="en-US" altLang="zh-CN" sz="2400" b="1" dirty="0">
                <a:latin typeface="Arial" panose="020B0604020202020204" pitchFamily="34" charset="0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</a:rPr>
              <a:t>个等同的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新轨道</a:t>
            </a:r>
            <a:r>
              <a:rPr lang="en-US" altLang="zh-CN" sz="2400" b="1" dirty="0">
                <a:latin typeface="Arial" panose="020B0604020202020204" pitchFamily="34" charset="0"/>
              </a:rPr>
              <a:t>——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75000"/>
              </a:lnSpc>
            </a:pP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杂化轨道</a:t>
            </a:r>
            <a:r>
              <a:rPr lang="zh-CN" altLang="en-US" sz="2400" b="1" dirty="0">
                <a:latin typeface="Arial" panose="020B0604020202020204" pitchFamily="34" charset="0"/>
              </a:rPr>
              <a:t>，这一过程叫做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杂化</a:t>
            </a:r>
            <a:r>
              <a:rPr lang="zh-CN" altLang="en-US" sz="2400" b="1" dirty="0">
                <a:latin typeface="Arial" panose="020B0604020202020204" pitchFamily="34" charset="0"/>
              </a:rPr>
              <a:t>。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7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这样既解释了铍的化合价等于</a:t>
            </a:r>
            <a:r>
              <a:rPr lang="en-US" altLang="zh-CN" sz="2400" b="1" dirty="0">
                <a:latin typeface="Arial" panose="020B0604020202020204" pitchFamily="34" charset="0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</a:rPr>
              <a:t>，又表明形成的两个价键必然等同。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1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090613"/>
            <a:ext cx="4105275" cy="226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1" name="Text Box 3"/>
          <p:cNvSpPr txBox="1"/>
          <p:nvPr/>
        </p:nvSpPr>
        <p:spPr>
          <a:xfrm>
            <a:off x="250825" y="188913"/>
            <a:ext cx="609600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杂化轨道的形状和线性分布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3012" name="Text Box 8"/>
          <p:cNvSpPr txBox="1"/>
          <p:nvPr/>
        </p:nvSpPr>
        <p:spPr>
          <a:xfrm>
            <a:off x="4284663" y="1519238"/>
            <a:ext cx="4738687" cy="133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70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杂化轨道由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 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 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轨道组成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兼有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的特征。呈葫芦状。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3013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3644900"/>
            <a:ext cx="2428875" cy="133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014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5229225"/>
            <a:ext cx="2752725" cy="1352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32" name="Text Box 12"/>
          <p:cNvSpPr txBox="1"/>
          <p:nvPr/>
        </p:nvSpPr>
        <p:spPr>
          <a:xfrm>
            <a:off x="3924300" y="4005263"/>
            <a:ext cx="4968875" cy="1920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因为每个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轨道含有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的因素，应该既有些象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球状轨道，又有些象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哑铃状轨道，因此说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杂化轨道确实继承了它的“双亲”，具有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轨道的“遗传特征”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133" name="Text Box 13"/>
          <p:cNvSpPr txBox="1"/>
          <p:nvPr/>
        </p:nvSpPr>
        <p:spPr>
          <a:xfrm>
            <a:off x="4414838" y="6099175"/>
            <a:ext cx="3613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胖葫芦接近杂化轨道的真实形状。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2" grpId="0"/>
      <p:bldP spid="1331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090613"/>
            <a:ext cx="4105275" cy="226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Text Box 5"/>
          <p:cNvSpPr txBox="1"/>
          <p:nvPr/>
        </p:nvSpPr>
        <p:spPr>
          <a:xfrm>
            <a:off x="250825" y="188913"/>
            <a:ext cx="609600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杂化轨道的形状和线性分布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4036" name="Text Box 93"/>
          <p:cNvSpPr txBox="1"/>
          <p:nvPr/>
        </p:nvSpPr>
        <p:spPr>
          <a:xfrm>
            <a:off x="1492250" y="3571875"/>
            <a:ext cx="4876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r>
              <a:rPr lang="en-US" altLang="zh-CN" sz="3600" b="1" dirty="0">
                <a:latin typeface="Times New Roman" panose="02020603050405020304" pitchFamily="18" charset="0"/>
              </a:rPr>
              <a:t>n</a:t>
            </a:r>
            <a:r>
              <a:rPr lang="en-US" altLang="zh-CN" sz="3600" b="1" i="1" dirty="0">
                <a:latin typeface="Times New Roman" panose="02020603050405020304" pitchFamily="18" charset="0"/>
              </a:rPr>
              <a:t>s</a:t>
            </a:r>
            <a:r>
              <a:rPr lang="en-US" altLang="zh-CN" sz="3600" b="1" dirty="0">
                <a:latin typeface="Times New Roman" panose="02020603050405020304" pitchFamily="18" charset="0"/>
              </a:rPr>
              <a:t>+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r>
              <a:rPr lang="en-US" altLang="zh-CN" sz="3600" b="1" dirty="0">
                <a:latin typeface="Times New Roman" panose="02020603050405020304" pitchFamily="18" charset="0"/>
              </a:rPr>
              <a:t>n</a:t>
            </a:r>
            <a:r>
              <a:rPr lang="en-US" altLang="zh-CN" sz="36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44037" name="Text Box 94"/>
          <p:cNvSpPr txBox="1"/>
          <p:nvPr/>
        </p:nvSpPr>
        <p:spPr>
          <a:xfrm>
            <a:off x="1781175" y="3571875"/>
            <a:ext cx="2743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1           1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44038" name="Text Box 95"/>
          <p:cNvSpPr txBox="1"/>
          <p:nvPr/>
        </p:nvSpPr>
        <p:spPr>
          <a:xfrm>
            <a:off x="5237163" y="3571875"/>
            <a:ext cx="1066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44039" name="Text Box 96"/>
          <p:cNvSpPr txBox="1"/>
          <p:nvPr/>
        </p:nvSpPr>
        <p:spPr>
          <a:xfrm>
            <a:off x="5957888" y="3500438"/>
            <a:ext cx="990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i="1" dirty="0">
                <a:latin typeface="Times New Roman" panose="02020603050405020304" pitchFamily="18" charset="0"/>
              </a:rPr>
              <a:t>sp</a:t>
            </a:r>
            <a:endParaRPr lang="en-US" altLang="zh-CN" sz="3600" b="1" i="1" dirty="0">
              <a:latin typeface="Times New Roman" panose="02020603050405020304" pitchFamily="18" charset="0"/>
            </a:endParaRPr>
          </a:p>
        </p:txBody>
      </p:sp>
      <p:sp>
        <p:nvSpPr>
          <p:cNvPr id="44040" name="Text Box 12"/>
          <p:cNvSpPr txBox="1"/>
          <p:nvPr/>
        </p:nvSpPr>
        <p:spPr>
          <a:xfrm>
            <a:off x="4284663" y="1519238"/>
            <a:ext cx="4738687" cy="133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70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杂化轨道由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 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 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轨道组成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兼有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的特征。呈葫芦状。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4041" name="Text Box 14"/>
          <p:cNvSpPr txBox="1"/>
          <p:nvPr/>
        </p:nvSpPr>
        <p:spPr>
          <a:xfrm>
            <a:off x="395288" y="4508500"/>
            <a:ext cx="6613525" cy="18875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latin typeface="Arial" panose="020B0604020202020204" pitchFamily="34" charset="0"/>
              </a:rPr>
              <a:t>应用量子力学原理进行计算的结果表明：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zh-CN" sz="2800" b="1" dirty="0">
                <a:latin typeface="Arial" panose="020B0604020202020204" pitchFamily="34" charset="0"/>
              </a:rPr>
              <a:t>       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sp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杂化轨道呈线性配布，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        轨道对称轴之间的夹角等于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180 </a:t>
            </a:r>
            <a:r>
              <a:rPr lang="zh-CN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°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628650" y="400050"/>
            <a:ext cx="7543800" cy="796925"/>
          </a:xfrm>
          <a:ln/>
        </p:spPr>
        <p:txBody>
          <a:bodyPr vert="horz" wrap="square" lIns="91440" tIns="45720" rIns="91440" bIns="45720" anchor="b"/>
          <a:p>
            <a:pPr algn="ctr" eaLnBrk="1" hangingPunct="1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第二节 共价键的价键理论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95" name="Rectangle 4"/>
          <p:cNvSpPr/>
          <p:nvPr/>
        </p:nvSpPr>
        <p:spPr>
          <a:xfrm>
            <a:off x="468313" y="1504950"/>
            <a:ext cx="8280400" cy="12033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/>
              <a:t>非金属原子间通过</a:t>
            </a:r>
            <a:r>
              <a:rPr lang="zh-CN" altLang="en-US" sz="2800" b="1" dirty="0">
                <a:solidFill>
                  <a:srgbClr val="FF0000"/>
                </a:solidFill>
              </a:rPr>
              <a:t>共用电子对</a:t>
            </a:r>
            <a:r>
              <a:rPr lang="zh-CN" altLang="en-US" sz="2800" b="1" dirty="0"/>
              <a:t>发生的结合作用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形成的化学键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称为共价键。</a:t>
            </a:r>
            <a:r>
              <a:rPr lang="en-US" altLang="zh-CN" sz="2400" dirty="0"/>
              <a:t>(</a:t>
            </a:r>
            <a:r>
              <a:rPr lang="zh-CN" altLang="en-US" sz="2400" dirty="0"/>
              <a:t>路易斯</a:t>
            </a:r>
            <a:r>
              <a:rPr lang="en-US" altLang="zh-CN" sz="2400" dirty="0"/>
              <a:t>1916)</a:t>
            </a:r>
            <a:endParaRPr lang="en-US" altLang="zh-CN" sz="2400" dirty="0"/>
          </a:p>
        </p:txBody>
      </p:sp>
      <p:sp>
        <p:nvSpPr>
          <p:cNvPr id="8196" name="Rectangle 4"/>
          <p:cNvSpPr/>
          <p:nvPr/>
        </p:nvSpPr>
        <p:spPr>
          <a:xfrm>
            <a:off x="323850" y="3860800"/>
            <a:ext cx="8280400" cy="18875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/>
              <a:t>      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）未能阐明电子对中两个电子间的相容性；</a:t>
            </a:r>
            <a:endParaRPr lang="zh-CN" altLang="en-US" sz="2800" b="1" dirty="0"/>
          </a:p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/>
              <a:t>      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）无法解释非</a:t>
            </a:r>
            <a:r>
              <a:rPr lang="en-US" altLang="zh-CN" sz="2800" b="1" dirty="0"/>
              <a:t>8</a:t>
            </a:r>
            <a:r>
              <a:rPr lang="zh-CN" altLang="en-US" sz="2800" b="1" dirty="0"/>
              <a:t>电子结构共价分子的形成；</a:t>
            </a:r>
            <a:endParaRPr lang="zh-CN" altLang="en-US" sz="2800" b="1" dirty="0"/>
          </a:p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/>
              <a:t>      （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）不能合理解释分子的构型</a:t>
            </a:r>
            <a:endParaRPr lang="zh-CN" altLang="en-US" sz="2800" b="1" dirty="0"/>
          </a:p>
        </p:txBody>
      </p:sp>
      <p:sp>
        <p:nvSpPr>
          <p:cNvPr id="8197" name="Text Box 7"/>
          <p:cNvSpPr txBox="1"/>
          <p:nvPr/>
        </p:nvSpPr>
        <p:spPr>
          <a:xfrm>
            <a:off x="395288" y="3213100"/>
            <a:ext cx="396081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经典共价键理论的缺陷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Text Box 87"/>
          <p:cNvSpPr txBox="1"/>
          <p:nvPr/>
        </p:nvSpPr>
        <p:spPr>
          <a:xfrm>
            <a:off x="395288" y="339725"/>
            <a:ext cx="7272337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i="1" dirty="0">
                <a:latin typeface="Times New Roman" panose="02020603050405020304" pitchFamily="18" charset="0"/>
                <a:ea typeface="黑体" panose="02010609060101010101" pitchFamily="49" charset="-122"/>
              </a:rPr>
              <a:t>sp</a:t>
            </a:r>
            <a:r>
              <a:rPr lang="zh-CN" altLang="en-US" sz="36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杂化与分子的空间构型</a:t>
            </a:r>
            <a:endParaRPr lang="zh-CN" altLang="en-US" sz="36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5059" name="Text Box 97"/>
          <p:cNvSpPr txBox="1"/>
          <p:nvPr/>
        </p:nvSpPr>
        <p:spPr>
          <a:xfrm>
            <a:off x="900113" y="1628775"/>
            <a:ext cx="1981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特点：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45060" name="Text Box 98"/>
          <p:cNvSpPr txBox="1"/>
          <p:nvPr/>
        </p:nvSpPr>
        <p:spPr>
          <a:xfrm>
            <a:off x="2170113" y="1674813"/>
            <a:ext cx="7010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1/2s</a:t>
            </a:r>
            <a:r>
              <a:rPr lang="zh-CN" altLang="en-US" sz="3600" b="1" dirty="0">
                <a:latin typeface="Times New Roman" panose="02020603050405020304" pitchFamily="18" charset="0"/>
              </a:rPr>
              <a:t>，</a:t>
            </a:r>
            <a:r>
              <a:rPr lang="en-US" altLang="zh-CN" sz="3600" b="1" dirty="0">
                <a:latin typeface="Times New Roman" panose="02020603050405020304" pitchFamily="18" charset="0"/>
              </a:rPr>
              <a:t>1/2p</a:t>
            </a:r>
            <a:r>
              <a:rPr lang="zh-CN" altLang="en-US" sz="3600" b="1" dirty="0">
                <a:latin typeface="Times New Roman" panose="02020603050405020304" pitchFamily="18" charset="0"/>
              </a:rPr>
              <a:t>，</a:t>
            </a:r>
            <a:r>
              <a:rPr lang="en-US" altLang="zh-CN" sz="3600" b="1" dirty="0">
                <a:latin typeface="Times New Roman" panose="02020603050405020304" pitchFamily="18" charset="0"/>
              </a:rPr>
              <a:t>180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zh-CN" altLang="en-US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，直线形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pic>
        <p:nvPicPr>
          <p:cNvPr id="45061" name="Picture 1199" descr="本04图11-6"/>
          <p:cNvPicPr>
            <a:picLocks noChangeAspect="1"/>
          </p:cNvPicPr>
          <p:nvPr/>
        </p:nvPicPr>
        <p:blipFill>
          <a:blip r:embed="rId1">
            <a:lum contrast="60000"/>
          </a:blip>
          <a:srcRect b="15428"/>
          <a:stretch>
            <a:fillRect/>
          </a:stretch>
        </p:blipFill>
        <p:spPr>
          <a:xfrm>
            <a:off x="117475" y="2782888"/>
            <a:ext cx="8991600" cy="395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Text Box 2"/>
          <p:cNvSpPr txBox="1"/>
          <p:nvPr/>
        </p:nvSpPr>
        <p:spPr>
          <a:xfrm>
            <a:off x="155575" y="-26987"/>
            <a:ext cx="1752600" cy="762000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dirty="0">
                <a:latin typeface="Times New Roman" panose="02020603050405020304" pitchFamily="18" charset="0"/>
              </a:rPr>
              <a:t>BeCl</a:t>
            </a:r>
            <a:r>
              <a:rPr lang="en-US" altLang="zh-CN" sz="44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93187" name="Text Box 3"/>
          <p:cNvSpPr txBox="1"/>
          <p:nvPr/>
        </p:nvSpPr>
        <p:spPr>
          <a:xfrm>
            <a:off x="2133600" y="-26987"/>
            <a:ext cx="2209800" cy="762000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400" b="1" dirty="0">
                <a:latin typeface="Times New Roman" panose="02020603050405020304" pitchFamily="18" charset="0"/>
              </a:rPr>
              <a:t>直线形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93188" name="Text Box 4"/>
          <p:cNvSpPr txBox="1"/>
          <p:nvPr/>
        </p:nvSpPr>
        <p:spPr>
          <a:xfrm>
            <a:off x="4419600" y="-100012"/>
            <a:ext cx="1127125" cy="762000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4400" b="1" dirty="0">
                <a:latin typeface="Times New Roman" panose="02020603050405020304" pitchFamily="18" charset="0"/>
              </a:rPr>
              <a:t>Be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93189" name="Text Box 5"/>
          <p:cNvSpPr txBox="1"/>
          <p:nvPr/>
        </p:nvSpPr>
        <p:spPr>
          <a:xfrm>
            <a:off x="5486400" y="-100012"/>
            <a:ext cx="1627188" cy="762000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dirty="0">
                <a:latin typeface="Times New Roman" panose="02020603050405020304" pitchFamily="18" charset="0"/>
              </a:rPr>
              <a:t>1s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4400" b="1" dirty="0">
                <a:latin typeface="Times New Roman" panose="02020603050405020304" pitchFamily="18" charset="0"/>
              </a:rPr>
              <a:t>2s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2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93190" name="Text Box 6"/>
          <p:cNvSpPr txBox="1"/>
          <p:nvPr/>
        </p:nvSpPr>
        <p:spPr>
          <a:xfrm>
            <a:off x="4343400" y="509588"/>
            <a:ext cx="1252538" cy="762000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baseline="-25000" dirty="0">
                <a:latin typeface="Times New Roman" panose="02020603050405020304" pitchFamily="18" charset="0"/>
              </a:rPr>
              <a:t>17</a:t>
            </a:r>
            <a:r>
              <a:rPr lang="en-US" altLang="zh-CN" sz="4400" b="1" dirty="0">
                <a:latin typeface="Times New Roman" panose="02020603050405020304" pitchFamily="18" charset="0"/>
              </a:rPr>
              <a:t>Cl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93191" name="Text Box 7"/>
          <p:cNvSpPr txBox="1"/>
          <p:nvPr/>
        </p:nvSpPr>
        <p:spPr>
          <a:xfrm>
            <a:off x="5634038" y="509588"/>
            <a:ext cx="3509962" cy="762000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4400" b="1" dirty="0">
                <a:latin typeface="Times New Roman" panose="02020603050405020304" pitchFamily="18" charset="0"/>
              </a:rPr>
              <a:t>[Ne]3s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4400" b="1" dirty="0">
                <a:latin typeface="Times New Roman" panose="02020603050405020304" pitchFamily="18" charset="0"/>
              </a:rPr>
              <a:t>3p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5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grpSp>
        <p:nvGrpSpPr>
          <p:cNvPr id="93192" name="Group 8"/>
          <p:cNvGrpSpPr/>
          <p:nvPr/>
        </p:nvGrpSpPr>
        <p:grpSpPr>
          <a:xfrm>
            <a:off x="385763" y="1825625"/>
            <a:ext cx="2305050" cy="1387475"/>
            <a:chOff x="1680" y="1200"/>
            <a:chExt cx="1452" cy="874"/>
          </a:xfrm>
        </p:grpSpPr>
        <p:sp>
          <p:nvSpPr>
            <p:cNvPr id="46155" name="Text Box 9"/>
            <p:cNvSpPr txBox="1"/>
            <p:nvPr/>
          </p:nvSpPr>
          <p:spPr>
            <a:xfrm>
              <a:off x="1680" y="1632"/>
              <a:ext cx="1296" cy="44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2s      2p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46156" name="Group 10"/>
            <p:cNvGrpSpPr/>
            <p:nvPr/>
          </p:nvGrpSpPr>
          <p:grpSpPr>
            <a:xfrm>
              <a:off x="2112" y="1200"/>
              <a:ext cx="1020" cy="340"/>
              <a:chOff x="0" y="3264"/>
              <a:chExt cx="1020" cy="340"/>
            </a:xfrm>
          </p:grpSpPr>
          <p:sp>
            <p:nvSpPr>
              <p:cNvPr id="46165" name="Rectangle 11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6166" name="Line 12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167" name="Line 13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6157" name="Group 14"/>
            <p:cNvGrpSpPr/>
            <p:nvPr/>
          </p:nvGrpSpPr>
          <p:grpSpPr>
            <a:xfrm>
              <a:off x="1728" y="1344"/>
              <a:ext cx="215" cy="215"/>
              <a:chOff x="2064" y="2736"/>
              <a:chExt cx="215" cy="215"/>
            </a:xfrm>
          </p:grpSpPr>
          <p:grpSp>
            <p:nvGrpSpPr>
              <p:cNvPr id="46159" name="Group 15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46163" name="Line 16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6164" name="Line 17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6160" name="Group 18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46161" name="Line 1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6162" name="Line 2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46158" name="Rectangle 21"/>
            <p:cNvSpPr/>
            <p:nvPr/>
          </p:nvSpPr>
          <p:spPr>
            <a:xfrm>
              <a:off x="1680" y="1296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93206" name="Group 22"/>
          <p:cNvGrpSpPr/>
          <p:nvPr/>
        </p:nvGrpSpPr>
        <p:grpSpPr>
          <a:xfrm>
            <a:off x="2747963" y="1825625"/>
            <a:ext cx="1600200" cy="838200"/>
            <a:chOff x="1776" y="864"/>
            <a:chExt cx="1008" cy="528"/>
          </a:xfrm>
        </p:grpSpPr>
        <p:grpSp>
          <p:nvGrpSpPr>
            <p:cNvPr id="46151" name="Group 23"/>
            <p:cNvGrpSpPr/>
            <p:nvPr/>
          </p:nvGrpSpPr>
          <p:grpSpPr>
            <a:xfrm>
              <a:off x="1776" y="1104"/>
              <a:ext cx="912" cy="288"/>
              <a:chOff x="1632" y="1872"/>
              <a:chExt cx="576" cy="346"/>
            </a:xfrm>
          </p:grpSpPr>
          <p:sp>
            <p:nvSpPr>
              <p:cNvPr id="46153" name="Text Box 24"/>
              <p:cNvSpPr txBox="1"/>
              <p:nvPr/>
            </p:nvSpPr>
            <p:spPr>
              <a:xfrm>
                <a:off x="1632" y="1872"/>
                <a:ext cx="576" cy="34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p>
                <a:pPr eaLnBrk="1" hangingPunct="1">
                  <a:spcBef>
                    <a:spcPct val="50000"/>
                  </a:spcBef>
                </a:pP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54" name="Line 25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46152" name="Text Box 26"/>
            <p:cNvSpPr txBox="1"/>
            <p:nvPr/>
          </p:nvSpPr>
          <p:spPr>
            <a:xfrm>
              <a:off x="1824" y="864"/>
              <a:ext cx="960" cy="44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sz="4000" b="1" dirty="0">
                  <a:latin typeface="Times New Roman" panose="02020603050405020304" pitchFamily="18" charset="0"/>
                </a:rPr>
                <a:t>激发</a:t>
              </a:r>
              <a:endParaRPr lang="zh-CN" altLang="en-US" sz="4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3211" name="Group 27"/>
          <p:cNvGrpSpPr/>
          <p:nvPr/>
        </p:nvGrpSpPr>
        <p:grpSpPr>
          <a:xfrm>
            <a:off x="4424363" y="1825625"/>
            <a:ext cx="2305050" cy="1387475"/>
            <a:chOff x="3264" y="1248"/>
            <a:chExt cx="1452" cy="874"/>
          </a:xfrm>
        </p:grpSpPr>
        <p:sp>
          <p:nvSpPr>
            <p:cNvPr id="46139" name="Text Box 28"/>
            <p:cNvSpPr txBox="1"/>
            <p:nvPr/>
          </p:nvSpPr>
          <p:spPr>
            <a:xfrm>
              <a:off x="3264" y="1680"/>
              <a:ext cx="1296" cy="44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2s      2p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46140" name="Group 29"/>
            <p:cNvGrpSpPr/>
            <p:nvPr/>
          </p:nvGrpSpPr>
          <p:grpSpPr>
            <a:xfrm>
              <a:off x="3696" y="1248"/>
              <a:ext cx="1020" cy="340"/>
              <a:chOff x="0" y="3264"/>
              <a:chExt cx="1020" cy="340"/>
            </a:xfrm>
          </p:grpSpPr>
          <p:sp>
            <p:nvSpPr>
              <p:cNvPr id="46148" name="Rectangle 30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6149" name="Line 31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150" name="Line 32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6141" name="Rectangle 33"/>
            <p:cNvSpPr/>
            <p:nvPr/>
          </p:nvSpPr>
          <p:spPr>
            <a:xfrm>
              <a:off x="3264" y="1344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46142" name="Group 34"/>
            <p:cNvGrpSpPr/>
            <p:nvPr/>
          </p:nvGrpSpPr>
          <p:grpSpPr>
            <a:xfrm>
              <a:off x="3360" y="1392"/>
              <a:ext cx="71" cy="192"/>
              <a:chOff x="1824" y="3264"/>
              <a:chExt cx="71" cy="192"/>
            </a:xfrm>
          </p:grpSpPr>
          <p:sp>
            <p:nvSpPr>
              <p:cNvPr id="46146" name="Line 3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147" name="Line 3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6143" name="Group 37"/>
            <p:cNvGrpSpPr/>
            <p:nvPr/>
          </p:nvGrpSpPr>
          <p:grpSpPr>
            <a:xfrm>
              <a:off x="3792" y="1344"/>
              <a:ext cx="71" cy="192"/>
              <a:chOff x="1824" y="3264"/>
              <a:chExt cx="71" cy="192"/>
            </a:xfrm>
          </p:grpSpPr>
          <p:sp>
            <p:nvSpPr>
              <p:cNvPr id="46144" name="Line 38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145" name="Line 39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3224" name="Group 40"/>
          <p:cNvGrpSpPr/>
          <p:nvPr/>
        </p:nvGrpSpPr>
        <p:grpSpPr>
          <a:xfrm>
            <a:off x="7091363" y="1503363"/>
            <a:ext cx="1600200" cy="838200"/>
            <a:chOff x="1776" y="864"/>
            <a:chExt cx="1008" cy="528"/>
          </a:xfrm>
        </p:grpSpPr>
        <p:grpSp>
          <p:nvGrpSpPr>
            <p:cNvPr id="46135" name="Group 41"/>
            <p:cNvGrpSpPr/>
            <p:nvPr/>
          </p:nvGrpSpPr>
          <p:grpSpPr>
            <a:xfrm>
              <a:off x="1776" y="1104"/>
              <a:ext cx="912" cy="288"/>
              <a:chOff x="1632" y="1872"/>
              <a:chExt cx="576" cy="346"/>
            </a:xfrm>
          </p:grpSpPr>
          <p:sp>
            <p:nvSpPr>
              <p:cNvPr id="46137" name="Text Box 42"/>
              <p:cNvSpPr txBox="1"/>
              <p:nvPr/>
            </p:nvSpPr>
            <p:spPr>
              <a:xfrm>
                <a:off x="1632" y="1872"/>
                <a:ext cx="576" cy="34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p>
                <a:pPr eaLnBrk="1" hangingPunct="1">
                  <a:spcBef>
                    <a:spcPct val="50000"/>
                  </a:spcBef>
                </a:pP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8" name="Line 43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46136" name="Text Box 44"/>
            <p:cNvSpPr txBox="1"/>
            <p:nvPr/>
          </p:nvSpPr>
          <p:spPr>
            <a:xfrm>
              <a:off x="1824" y="864"/>
              <a:ext cx="960" cy="44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zh-CN" sz="4000" b="1" dirty="0">
                  <a:latin typeface="Times New Roman" panose="02020603050405020304" pitchFamily="18" charset="0"/>
                </a:rPr>
                <a:t>杂化</a:t>
              </a:r>
              <a:endParaRPr lang="zh-CN" altLang="en-US" sz="4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3229" name="Group 45"/>
          <p:cNvGrpSpPr/>
          <p:nvPr/>
        </p:nvGrpSpPr>
        <p:grpSpPr>
          <a:xfrm>
            <a:off x="461963" y="3429000"/>
            <a:ext cx="2278062" cy="1311275"/>
            <a:chOff x="589" y="2064"/>
            <a:chExt cx="1435" cy="826"/>
          </a:xfrm>
        </p:grpSpPr>
        <p:sp>
          <p:nvSpPr>
            <p:cNvPr id="46122" name="Text Box 46"/>
            <p:cNvSpPr txBox="1"/>
            <p:nvPr/>
          </p:nvSpPr>
          <p:spPr>
            <a:xfrm>
              <a:off x="768" y="2448"/>
              <a:ext cx="1152" cy="44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sp    3p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46123" name="Group 47"/>
            <p:cNvGrpSpPr/>
            <p:nvPr/>
          </p:nvGrpSpPr>
          <p:grpSpPr>
            <a:xfrm>
              <a:off x="589" y="2160"/>
              <a:ext cx="680" cy="340"/>
              <a:chOff x="589" y="2160"/>
              <a:chExt cx="680" cy="340"/>
            </a:xfrm>
          </p:grpSpPr>
          <p:sp>
            <p:nvSpPr>
              <p:cNvPr id="46133" name="Rectangle 48"/>
              <p:cNvSpPr/>
              <p:nvPr/>
            </p:nvSpPr>
            <p:spPr>
              <a:xfrm>
                <a:off x="589" y="2160"/>
                <a:ext cx="68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6134" name="Line 49"/>
              <p:cNvSpPr/>
              <p:nvPr/>
            </p:nvSpPr>
            <p:spPr>
              <a:xfrm>
                <a:off x="929" y="2160"/>
                <a:ext cx="0" cy="336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6124" name="Group 50"/>
            <p:cNvGrpSpPr/>
            <p:nvPr/>
          </p:nvGrpSpPr>
          <p:grpSpPr>
            <a:xfrm>
              <a:off x="1344" y="2064"/>
              <a:ext cx="680" cy="340"/>
              <a:chOff x="589" y="2160"/>
              <a:chExt cx="680" cy="340"/>
            </a:xfrm>
          </p:grpSpPr>
          <p:sp>
            <p:nvSpPr>
              <p:cNvPr id="46131" name="Rectangle 51"/>
              <p:cNvSpPr/>
              <p:nvPr/>
            </p:nvSpPr>
            <p:spPr>
              <a:xfrm>
                <a:off x="589" y="2160"/>
                <a:ext cx="68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6132" name="Line 52"/>
              <p:cNvSpPr/>
              <p:nvPr/>
            </p:nvSpPr>
            <p:spPr>
              <a:xfrm>
                <a:off x="929" y="2160"/>
                <a:ext cx="0" cy="336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6125" name="Group 53"/>
            <p:cNvGrpSpPr/>
            <p:nvPr/>
          </p:nvGrpSpPr>
          <p:grpSpPr>
            <a:xfrm>
              <a:off x="672" y="2256"/>
              <a:ext cx="71" cy="192"/>
              <a:chOff x="1824" y="3264"/>
              <a:chExt cx="71" cy="192"/>
            </a:xfrm>
          </p:grpSpPr>
          <p:sp>
            <p:nvSpPr>
              <p:cNvPr id="46129" name="Line 54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130" name="Line 55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6126" name="Group 56"/>
            <p:cNvGrpSpPr/>
            <p:nvPr/>
          </p:nvGrpSpPr>
          <p:grpSpPr>
            <a:xfrm>
              <a:off x="1008" y="2256"/>
              <a:ext cx="71" cy="192"/>
              <a:chOff x="1824" y="3264"/>
              <a:chExt cx="71" cy="192"/>
            </a:xfrm>
          </p:grpSpPr>
          <p:sp>
            <p:nvSpPr>
              <p:cNvPr id="46127" name="Line 57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6128" name="Line 58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3243" name="Group 59"/>
          <p:cNvGrpSpPr/>
          <p:nvPr/>
        </p:nvGrpSpPr>
        <p:grpSpPr>
          <a:xfrm>
            <a:off x="2900363" y="3200400"/>
            <a:ext cx="1600200" cy="838200"/>
            <a:chOff x="1776" y="864"/>
            <a:chExt cx="1008" cy="528"/>
          </a:xfrm>
        </p:grpSpPr>
        <p:grpSp>
          <p:nvGrpSpPr>
            <p:cNvPr id="46118" name="Group 60"/>
            <p:cNvGrpSpPr/>
            <p:nvPr/>
          </p:nvGrpSpPr>
          <p:grpSpPr>
            <a:xfrm>
              <a:off x="1776" y="1104"/>
              <a:ext cx="912" cy="288"/>
              <a:chOff x="1632" y="1872"/>
              <a:chExt cx="576" cy="346"/>
            </a:xfrm>
          </p:grpSpPr>
          <p:sp>
            <p:nvSpPr>
              <p:cNvPr id="46120" name="Text Box 61"/>
              <p:cNvSpPr txBox="1"/>
              <p:nvPr/>
            </p:nvSpPr>
            <p:spPr>
              <a:xfrm>
                <a:off x="1632" y="1872"/>
                <a:ext cx="576" cy="34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p>
                <a:pPr eaLnBrk="1" hangingPunct="1">
                  <a:spcBef>
                    <a:spcPct val="50000"/>
                  </a:spcBef>
                </a:pP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1" name="Line 62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46119" name="Text Box 63"/>
            <p:cNvSpPr txBox="1"/>
            <p:nvPr/>
          </p:nvSpPr>
          <p:spPr>
            <a:xfrm>
              <a:off x="1824" y="864"/>
              <a:ext cx="960" cy="44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2Cl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3248" name="Group 64"/>
          <p:cNvGrpSpPr/>
          <p:nvPr/>
        </p:nvGrpSpPr>
        <p:grpSpPr>
          <a:xfrm>
            <a:off x="4348163" y="3352800"/>
            <a:ext cx="2971800" cy="1311275"/>
            <a:chOff x="3456" y="1680"/>
            <a:chExt cx="1872" cy="826"/>
          </a:xfrm>
        </p:grpSpPr>
        <p:sp>
          <p:nvSpPr>
            <p:cNvPr id="46097" name="Text Box 65"/>
            <p:cNvSpPr txBox="1"/>
            <p:nvPr/>
          </p:nvSpPr>
          <p:spPr>
            <a:xfrm>
              <a:off x="3456" y="2064"/>
              <a:ext cx="1872" cy="44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zh-CN" altLang="en-US" sz="40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  <a:r>
                <a:rPr lang="en-US" altLang="zh-CN" sz="4000" b="1" dirty="0">
                  <a:latin typeface="Times New Roman" panose="02020603050405020304" pitchFamily="18" charset="0"/>
                </a:rPr>
                <a:t>sp-p   3p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46098" name="Group 66"/>
            <p:cNvGrpSpPr/>
            <p:nvPr/>
          </p:nvGrpSpPr>
          <p:grpSpPr>
            <a:xfrm>
              <a:off x="3504" y="1776"/>
              <a:ext cx="680" cy="340"/>
              <a:chOff x="589" y="2160"/>
              <a:chExt cx="680" cy="340"/>
            </a:xfrm>
          </p:grpSpPr>
          <p:sp>
            <p:nvSpPr>
              <p:cNvPr id="46116" name="Rectangle 67"/>
              <p:cNvSpPr/>
              <p:nvPr/>
            </p:nvSpPr>
            <p:spPr>
              <a:xfrm>
                <a:off x="589" y="2160"/>
                <a:ext cx="68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6117" name="Line 68"/>
              <p:cNvSpPr/>
              <p:nvPr/>
            </p:nvSpPr>
            <p:spPr>
              <a:xfrm>
                <a:off x="929" y="2160"/>
                <a:ext cx="0" cy="336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6099" name="Group 69"/>
            <p:cNvGrpSpPr/>
            <p:nvPr/>
          </p:nvGrpSpPr>
          <p:grpSpPr>
            <a:xfrm>
              <a:off x="4259" y="1680"/>
              <a:ext cx="680" cy="340"/>
              <a:chOff x="589" y="2160"/>
              <a:chExt cx="680" cy="340"/>
            </a:xfrm>
          </p:grpSpPr>
          <p:sp>
            <p:nvSpPr>
              <p:cNvPr id="46114" name="Rectangle 70"/>
              <p:cNvSpPr/>
              <p:nvPr/>
            </p:nvSpPr>
            <p:spPr>
              <a:xfrm>
                <a:off x="589" y="2160"/>
                <a:ext cx="68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6115" name="Line 71"/>
              <p:cNvSpPr/>
              <p:nvPr/>
            </p:nvSpPr>
            <p:spPr>
              <a:xfrm>
                <a:off x="929" y="2160"/>
                <a:ext cx="0" cy="336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6100" name="Group 72"/>
            <p:cNvGrpSpPr/>
            <p:nvPr/>
          </p:nvGrpSpPr>
          <p:grpSpPr>
            <a:xfrm>
              <a:off x="3552" y="1824"/>
              <a:ext cx="215" cy="215"/>
              <a:chOff x="2064" y="2736"/>
              <a:chExt cx="215" cy="215"/>
            </a:xfrm>
          </p:grpSpPr>
          <p:grpSp>
            <p:nvGrpSpPr>
              <p:cNvPr id="46108" name="Group 73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46112" name="Line 74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6113" name="Line 75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6109" name="Group 76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46110" name="Line 77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6111" name="Line 78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6101" name="Group 79"/>
            <p:cNvGrpSpPr/>
            <p:nvPr/>
          </p:nvGrpSpPr>
          <p:grpSpPr>
            <a:xfrm>
              <a:off x="3888" y="1824"/>
              <a:ext cx="215" cy="215"/>
              <a:chOff x="2064" y="2736"/>
              <a:chExt cx="215" cy="215"/>
            </a:xfrm>
          </p:grpSpPr>
          <p:grpSp>
            <p:nvGrpSpPr>
              <p:cNvPr id="46102" name="Group 80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46106" name="Line 81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6107" name="Line 82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6103" name="Group 83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46104" name="Line 84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6105" name="Line 85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</p:grpSp>
      <p:sp>
        <p:nvSpPr>
          <p:cNvPr id="93270" name="Text Box 86"/>
          <p:cNvSpPr txBox="1"/>
          <p:nvPr/>
        </p:nvSpPr>
        <p:spPr>
          <a:xfrm>
            <a:off x="6781800" y="4038600"/>
            <a:ext cx="1981200" cy="701675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4000" b="1" dirty="0">
                <a:latin typeface="Times New Roman" panose="02020603050405020304" pitchFamily="18" charset="0"/>
              </a:rPr>
              <a:t>直线形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pic>
        <p:nvPicPr>
          <p:cNvPr id="93271" name="Picture 87" descr="本04图11-7"/>
          <p:cNvPicPr>
            <a:picLocks noChangeAspect="1"/>
          </p:cNvPicPr>
          <p:nvPr/>
        </p:nvPicPr>
        <p:blipFill>
          <a:blip r:embed="rId1">
            <a:lum contrast="60000"/>
          </a:blip>
          <a:stretch>
            <a:fillRect/>
          </a:stretch>
        </p:blipFill>
        <p:spPr>
          <a:xfrm>
            <a:off x="250825" y="4906963"/>
            <a:ext cx="8097838" cy="1951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/>
      <p:bldP spid="93187" grpId="0"/>
      <p:bldP spid="93188" grpId="0"/>
      <p:bldP spid="93189" grpId="0"/>
      <p:bldP spid="93190" grpId="0"/>
      <p:bldP spid="93191" grpId="0"/>
      <p:bldP spid="9327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Text Box 4"/>
          <p:cNvSpPr txBox="1"/>
          <p:nvPr/>
        </p:nvSpPr>
        <p:spPr>
          <a:xfrm>
            <a:off x="323850" y="217488"/>
            <a:ext cx="7254875" cy="2136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除铍外，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族元素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锌、镉、汞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原子的外层电子构型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在形成共价分子过程中先发生电子激发，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外层电子构型变成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，然后进行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杂化，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产生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个杂化轨道，构成相应的化合物。例如：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107" name="Text Box 5"/>
          <p:cNvSpPr txBox="1"/>
          <p:nvPr/>
        </p:nvSpPr>
        <p:spPr>
          <a:xfrm>
            <a:off x="684213" y="2636838"/>
            <a:ext cx="2436812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-Zn-CH</a:t>
            </a:r>
            <a:r>
              <a:rPr lang="en-US" altLang="zh-CN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3200" b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108" name="Text Box 7"/>
          <p:cNvSpPr txBox="1"/>
          <p:nvPr/>
        </p:nvSpPr>
        <p:spPr>
          <a:xfrm>
            <a:off x="3779838" y="2636838"/>
            <a:ext cx="2459037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-Cd-CH</a:t>
            </a:r>
            <a:r>
              <a:rPr lang="en-US" altLang="zh-CN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3200" b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109" name="Text Box 8"/>
          <p:cNvSpPr txBox="1"/>
          <p:nvPr/>
        </p:nvSpPr>
        <p:spPr>
          <a:xfrm>
            <a:off x="684213" y="3573463"/>
            <a:ext cx="2459037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-Hg-CH</a:t>
            </a:r>
            <a:r>
              <a:rPr lang="en-US" altLang="zh-CN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3200" b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110" name="Text Box 9"/>
          <p:cNvSpPr txBox="1"/>
          <p:nvPr/>
        </p:nvSpPr>
        <p:spPr>
          <a:xfrm>
            <a:off x="3924300" y="3573463"/>
            <a:ext cx="1785938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Cl-Hg-Cl</a:t>
            </a:r>
            <a:endParaRPr lang="en-US" altLang="zh-CN" sz="3200" b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7111" name="Text Box 10"/>
          <p:cNvSpPr txBox="1"/>
          <p:nvPr/>
        </p:nvSpPr>
        <p:spPr>
          <a:xfrm>
            <a:off x="6516688" y="3573463"/>
            <a:ext cx="2147887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CN-Hg-CN</a:t>
            </a:r>
            <a:endParaRPr lang="en-US" altLang="zh-CN" sz="3200" b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0363" name="Text Box 11"/>
          <p:cNvSpPr txBox="1"/>
          <p:nvPr/>
        </p:nvSpPr>
        <p:spPr>
          <a:xfrm>
            <a:off x="323850" y="4581525"/>
            <a:ext cx="8551863" cy="16922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实验证明：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上述分子中的中心原子和相邻原子（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）位于同一直线，因此理论跟实验的结果一致。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Text Box 4"/>
          <p:cNvSpPr txBox="1"/>
          <p:nvPr/>
        </p:nvSpPr>
        <p:spPr>
          <a:xfrm>
            <a:off x="179388" y="188913"/>
            <a:ext cx="3003550" cy="58896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碳原子的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8131" name="Text Box 353"/>
          <p:cNvSpPr txBox="1"/>
          <p:nvPr/>
        </p:nvSpPr>
        <p:spPr>
          <a:xfrm>
            <a:off x="3924300" y="115888"/>
            <a:ext cx="22098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CH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CH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101382" name="Text Box 6"/>
          <p:cNvSpPr txBox="1"/>
          <p:nvPr/>
        </p:nvSpPr>
        <p:spPr>
          <a:xfrm>
            <a:off x="250825" y="1052513"/>
            <a:ext cx="8551863" cy="168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实验测得：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>
                <a:latin typeface="Arial" panose="020B0604020202020204" pitchFamily="34" charset="0"/>
              </a:rPr>
              <a:t>≡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键能是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千卡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摩尔，小于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C-C 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键的键能之和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3×83 </a:t>
            </a:r>
            <a:r>
              <a:rPr lang="zh-CN" altLang="en-US" b="1" dirty="0">
                <a:latin typeface="Arial" panose="020B0604020202020204" pitchFamily="34" charset="0"/>
              </a:rPr>
              <a:t>千卡</a:t>
            </a:r>
            <a:r>
              <a:rPr lang="en-US" altLang="zh-CN" b="1" dirty="0">
                <a:latin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</a:rPr>
              <a:t>摩尔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1384" name="Text Box 8"/>
          <p:cNvSpPr txBox="1"/>
          <p:nvPr/>
        </p:nvSpPr>
        <p:spPr>
          <a:xfrm>
            <a:off x="611188" y="3263900"/>
            <a:ext cx="1608137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HC≡CH</a:t>
            </a:r>
            <a:endParaRPr lang="en-US" altLang="zh-CN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1385" name="Line 9"/>
          <p:cNvSpPr/>
          <p:nvPr/>
        </p:nvSpPr>
        <p:spPr>
          <a:xfrm>
            <a:off x="2266950" y="3552825"/>
            <a:ext cx="10080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1386" name="Text Box 10"/>
          <p:cNvSpPr txBox="1"/>
          <p:nvPr/>
        </p:nvSpPr>
        <p:spPr>
          <a:xfrm>
            <a:off x="2339975" y="2997200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+Br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b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1387" name="Text Box 11"/>
          <p:cNvSpPr txBox="1"/>
          <p:nvPr/>
        </p:nvSpPr>
        <p:spPr>
          <a:xfrm>
            <a:off x="3203575" y="3263900"/>
            <a:ext cx="22415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HC=CH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1388" name="Line 12"/>
          <p:cNvSpPr/>
          <p:nvPr/>
        </p:nvSpPr>
        <p:spPr>
          <a:xfrm>
            <a:off x="5435600" y="3575050"/>
            <a:ext cx="1008063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1389" name="Text Box 13"/>
          <p:cNvSpPr txBox="1"/>
          <p:nvPr/>
        </p:nvSpPr>
        <p:spPr>
          <a:xfrm>
            <a:off x="5508625" y="3019425"/>
            <a:ext cx="7969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+Br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b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1390" name="Text Box 14"/>
          <p:cNvSpPr txBox="1"/>
          <p:nvPr/>
        </p:nvSpPr>
        <p:spPr>
          <a:xfrm>
            <a:off x="6434138" y="3263900"/>
            <a:ext cx="240506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HC-CH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</a:rPr>
              <a:t>2</a:t>
            </a:r>
            <a:endParaRPr lang="en-US" altLang="zh-CN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01391" name="Text Box 15"/>
          <p:cNvSpPr txBox="1"/>
          <p:nvPr/>
        </p:nvSpPr>
        <p:spPr>
          <a:xfrm>
            <a:off x="381000" y="4221163"/>
            <a:ext cx="87630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乙炔发生加成反应时，叁键中两个键先后破裂，另一个键保留。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01392" name="Text Box 16"/>
          <p:cNvSpPr txBox="1"/>
          <p:nvPr/>
        </p:nvSpPr>
        <p:spPr>
          <a:xfrm>
            <a:off x="514350" y="5013325"/>
            <a:ext cx="8378825" cy="1473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说明：</a:t>
            </a:r>
            <a:r>
              <a:rPr lang="zh-CN" altLang="en-US" sz="2400" b="1" dirty="0">
                <a:latin typeface="Arial" panose="020B0604020202020204" pitchFamily="34" charset="0"/>
              </a:rPr>
              <a:t>三键不是由</a:t>
            </a:r>
            <a:r>
              <a:rPr lang="en-US" altLang="zh-CN" sz="2400" b="1" dirty="0"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个普通的键组成的。据物理方法测定，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乙炔是线型分子，</a:t>
            </a:r>
            <a:r>
              <a:rPr lang="en-US" altLang="zh-CN" sz="2400" b="1" dirty="0">
                <a:latin typeface="Arial" panose="020B0604020202020204" pitchFamily="34" charset="0"/>
              </a:rPr>
              <a:t>4</a:t>
            </a:r>
            <a:r>
              <a:rPr lang="zh-CN" altLang="en-US" sz="2400" b="1" dirty="0">
                <a:latin typeface="Arial" panose="020B0604020202020204" pitchFamily="34" charset="0"/>
              </a:rPr>
              <a:t>个原子位于一直线上，应用</a:t>
            </a:r>
            <a:r>
              <a:rPr lang="en-US" altLang="zh-CN" sz="2400" b="1" dirty="0">
                <a:latin typeface="Arial" panose="020B0604020202020204" pitchFamily="34" charset="0"/>
              </a:rPr>
              <a:t>sp</a:t>
            </a:r>
            <a:r>
              <a:rPr lang="zh-CN" altLang="en-US" sz="2400" b="1" dirty="0">
                <a:latin typeface="Arial" panose="020B0604020202020204" pitchFamily="34" charset="0"/>
              </a:rPr>
              <a:t>杂化理论，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很容易说明上述事实。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/>
      <p:bldP spid="101384" grpId="0"/>
      <p:bldP spid="101386" grpId="0"/>
      <p:bldP spid="101387" grpId="0"/>
      <p:bldP spid="101389" grpId="0"/>
      <p:bldP spid="101390" grpId="0"/>
      <p:bldP spid="101391" grpId="0"/>
      <p:bldP spid="10139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353"/>
          <p:cNvSpPr txBox="1"/>
          <p:nvPr/>
        </p:nvSpPr>
        <p:spPr>
          <a:xfrm>
            <a:off x="395288" y="0"/>
            <a:ext cx="2209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CH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CH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49155" name="Text Box 354"/>
          <p:cNvSpPr txBox="1"/>
          <p:nvPr/>
        </p:nvSpPr>
        <p:spPr>
          <a:xfrm>
            <a:off x="503238" y="549275"/>
            <a:ext cx="1981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直线形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49156" name="Text Box 355"/>
          <p:cNvSpPr txBox="1"/>
          <p:nvPr/>
        </p:nvSpPr>
        <p:spPr>
          <a:xfrm>
            <a:off x="2665413" y="44450"/>
            <a:ext cx="754062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3200" b="1" dirty="0">
                <a:latin typeface="Times New Roman" panose="02020603050405020304" pitchFamily="18" charset="0"/>
              </a:rPr>
              <a:t>C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49157" name="Text Box 356"/>
          <p:cNvSpPr txBox="1"/>
          <p:nvPr/>
        </p:nvSpPr>
        <p:spPr>
          <a:xfrm>
            <a:off x="3563938" y="44450"/>
            <a:ext cx="20161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49158" name="Group 403"/>
          <p:cNvGrpSpPr/>
          <p:nvPr/>
        </p:nvGrpSpPr>
        <p:grpSpPr>
          <a:xfrm>
            <a:off x="3763963" y="3573463"/>
            <a:ext cx="1600200" cy="960437"/>
            <a:chOff x="1776" y="864"/>
            <a:chExt cx="1008" cy="605"/>
          </a:xfrm>
        </p:grpSpPr>
        <p:grpSp>
          <p:nvGrpSpPr>
            <p:cNvPr id="49255" name="Group 404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49257" name="Text Box 405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8" name="Line 406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49256" name="Text Box 407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3200" b="1" dirty="0">
                  <a:latin typeface="Times New Roman" panose="02020603050405020304" pitchFamily="18" charset="0"/>
                </a:rPr>
                <a:t>杂化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9159" name="Group 411"/>
          <p:cNvGrpSpPr/>
          <p:nvPr/>
        </p:nvGrpSpPr>
        <p:grpSpPr>
          <a:xfrm>
            <a:off x="5508625" y="3870325"/>
            <a:ext cx="1079500" cy="539750"/>
            <a:chOff x="589" y="2160"/>
            <a:chExt cx="680" cy="340"/>
          </a:xfrm>
        </p:grpSpPr>
        <p:sp>
          <p:nvSpPr>
            <p:cNvPr id="49253" name="Rectangle 412"/>
            <p:cNvSpPr/>
            <p:nvPr/>
          </p:nvSpPr>
          <p:spPr>
            <a:xfrm>
              <a:off x="589" y="2160"/>
              <a:ext cx="68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49254" name="Line 413"/>
            <p:cNvSpPr/>
            <p:nvPr/>
          </p:nvSpPr>
          <p:spPr>
            <a:xfrm>
              <a:off x="929" y="2160"/>
              <a:ext cx="0" cy="336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60" name="Group 414"/>
          <p:cNvGrpSpPr/>
          <p:nvPr/>
        </p:nvGrpSpPr>
        <p:grpSpPr>
          <a:xfrm>
            <a:off x="6732588" y="3717925"/>
            <a:ext cx="1079500" cy="539750"/>
            <a:chOff x="589" y="2160"/>
            <a:chExt cx="680" cy="340"/>
          </a:xfrm>
        </p:grpSpPr>
        <p:sp>
          <p:nvSpPr>
            <p:cNvPr id="49251" name="Rectangle 415"/>
            <p:cNvSpPr/>
            <p:nvPr/>
          </p:nvSpPr>
          <p:spPr>
            <a:xfrm>
              <a:off x="589" y="2160"/>
              <a:ext cx="68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49252" name="Line 416"/>
            <p:cNvSpPr/>
            <p:nvPr/>
          </p:nvSpPr>
          <p:spPr>
            <a:xfrm>
              <a:off x="929" y="2160"/>
              <a:ext cx="0" cy="336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61" name="Group 417"/>
          <p:cNvGrpSpPr/>
          <p:nvPr/>
        </p:nvGrpSpPr>
        <p:grpSpPr>
          <a:xfrm>
            <a:off x="5651500" y="4005263"/>
            <a:ext cx="112713" cy="304800"/>
            <a:chOff x="1824" y="3264"/>
            <a:chExt cx="71" cy="192"/>
          </a:xfrm>
        </p:grpSpPr>
        <p:sp>
          <p:nvSpPr>
            <p:cNvPr id="49249" name="Line 41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50" name="Line 41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62" name="Group 420"/>
          <p:cNvGrpSpPr/>
          <p:nvPr/>
        </p:nvGrpSpPr>
        <p:grpSpPr>
          <a:xfrm>
            <a:off x="6173788" y="4022725"/>
            <a:ext cx="112712" cy="304800"/>
            <a:chOff x="1824" y="3264"/>
            <a:chExt cx="71" cy="192"/>
          </a:xfrm>
        </p:grpSpPr>
        <p:sp>
          <p:nvSpPr>
            <p:cNvPr id="49247" name="Line 421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48" name="Line 422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63" name="Group 423"/>
          <p:cNvGrpSpPr/>
          <p:nvPr/>
        </p:nvGrpSpPr>
        <p:grpSpPr>
          <a:xfrm>
            <a:off x="6875463" y="3844925"/>
            <a:ext cx="112712" cy="304800"/>
            <a:chOff x="1824" y="3264"/>
            <a:chExt cx="71" cy="192"/>
          </a:xfrm>
        </p:grpSpPr>
        <p:sp>
          <p:nvSpPr>
            <p:cNvPr id="49245" name="Line 424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46" name="Line 425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64" name="Group 426"/>
          <p:cNvGrpSpPr/>
          <p:nvPr/>
        </p:nvGrpSpPr>
        <p:grpSpPr>
          <a:xfrm>
            <a:off x="7408863" y="3844925"/>
            <a:ext cx="112712" cy="304800"/>
            <a:chOff x="1824" y="3264"/>
            <a:chExt cx="71" cy="192"/>
          </a:xfrm>
        </p:grpSpPr>
        <p:sp>
          <p:nvSpPr>
            <p:cNvPr id="49243" name="Line 427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44" name="Line 428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9165" name="Text Box 93"/>
          <p:cNvSpPr txBox="1"/>
          <p:nvPr/>
        </p:nvSpPr>
        <p:spPr>
          <a:xfrm>
            <a:off x="250825" y="5734050"/>
            <a:ext cx="88931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进行杂化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杂化轨道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保持不变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66" name="Text Box 109"/>
          <p:cNvSpPr txBox="1"/>
          <p:nvPr/>
        </p:nvSpPr>
        <p:spPr>
          <a:xfrm>
            <a:off x="6084888" y="4294188"/>
            <a:ext cx="5000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67" name="Text Box 110"/>
          <p:cNvSpPr txBox="1"/>
          <p:nvPr/>
        </p:nvSpPr>
        <p:spPr>
          <a:xfrm>
            <a:off x="5507038" y="4292600"/>
            <a:ext cx="50006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68" name="Text Box 119"/>
          <p:cNvSpPr txBox="1"/>
          <p:nvPr/>
        </p:nvSpPr>
        <p:spPr>
          <a:xfrm>
            <a:off x="6696075" y="4195763"/>
            <a:ext cx="5794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69" name="Text Box 120"/>
          <p:cNvSpPr txBox="1"/>
          <p:nvPr/>
        </p:nvSpPr>
        <p:spPr>
          <a:xfrm>
            <a:off x="7243763" y="4194175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49170" name="Group 384"/>
          <p:cNvGrpSpPr/>
          <p:nvPr/>
        </p:nvGrpSpPr>
        <p:grpSpPr>
          <a:xfrm>
            <a:off x="1116013" y="3736975"/>
            <a:ext cx="2305050" cy="1204913"/>
            <a:chOff x="3264" y="1248"/>
            <a:chExt cx="1452" cy="759"/>
          </a:xfrm>
        </p:grpSpPr>
        <p:sp>
          <p:nvSpPr>
            <p:cNvPr id="49231" name="Text Box 385"/>
            <p:cNvSpPr txBox="1"/>
            <p:nvPr/>
          </p:nvSpPr>
          <p:spPr>
            <a:xfrm>
              <a:off x="3264" y="1680"/>
              <a:ext cx="1296" cy="327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2s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49232" name="Group 386"/>
            <p:cNvGrpSpPr/>
            <p:nvPr/>
          </p:nvGrpSpPr>
          <p:grpSpPr>
            <a:xfrm>
              <a:off x="3696" y="1248"/>
              <a:ext cx="1020" cy="340"/>
              <a:chOff x="0" y="3264"/>
              <a:chExt cx="1020" cy="340"/>
            </a:xfrm>
          </p:grpSpPr>
          <p:sp>
            <p:nvSpPr>
              <p:cNvPr id="49240" name="Rectangle 387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49241" name="Line 388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242" name="Line 389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9233" name="Rectangle 390"/>
            <p:cNvSpPr/>
            <p:nvPr/>
          </p:nvSpPr>
          <p:spPr>
            <a:xfrm>
              <a:off x="3264" y="1344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49234" name="Group 391"/>
            <p:cNvGrpSpPr/>
            <p:nvPr/>
          </p:nvGrpSpPr>
          <p:grpSpPr>
            <a:xfrm>
              <a:off x="3360" y="1392"/>
              <a:ext cx="71" cy="192"/>
              <a:chOff x="1824" y="3264"/>
              <a:chExt cx="71" cy="192"/>
            </a:xfrm>
          </p:grpSpPr>
          <p:sp>
            <p:nvSpPr>
              <p:cNvPr id="49238" name="Line 39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239" name="Line 39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9235" name="Group 394"/>
            <p:cNvGrpSpPr/>
            <p:nvPr/>
          </p:nvGrpSpPr>
          <p:grpSpPr>
            <a:xfrm>
              <a:off x="3792" y="1344"/>
              <a:ext cx="71" cy="192"/>
              <a:chOff x="1824" y="3264"/>
              <a:chExt cx="71" cy="192"/>
            </a:xfrm>
          </p:grpSpPr>
          <p:sp>
            <p:nvSpPr>
              <p:cNvPr id="49236" name="Line 39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237" name="Line 39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49171" name="Group 397"/>
          <p:cNvGrpSpPr/>
          <p:nvPr/>
        </p:nvGrpSpPr>
        <p:grpSpPr>
          <a:xfrm>
            <a:off x="2520950" y="3879850"/>
            <a:ext cx="112713" cy="304800"/>
            <a:chOff x="1824" y="3264"/>
            <a:chExt cx="71" cy="192"/>
          </a:xfrm>
        </p:grpSpPr>
        <p:sp>
          <p:nvSpPr>
            <p:cNvPr id="49229" name="Line 39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30" name="Line 39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72" name="Group 400"/>
          <p:cNvGrpSpPr/>
          <p:nvPr/>
        </p:nvGrpSpPr>
        <p:grpSpPr>
          <a:xfrm>
            <a:off x="3060700" y="3879850"/>
            <a:ext cx="112713" cy="304800"/>
            <a:chOff x="1824" y="3264"/>
            <a:chExt cx="71" cy="192"/>
          </a:xfrm>
        </p:grpSpPr>
        <p:sp>
          <p:nvSpPr>
            <p:cNvPr id="49227" name="Line 401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28" name="Line 402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73" name="Group 372"/>
          <p:cNvGrpSpPr/>
          <p:nvPr/>
        </p:nvGrpSpPr>
        <p:grpSpPr>
          <a:xfrm>
            <a:off x="1957388" y="3894138"/>
            <a:ext cx="112712" cy="304800"/>
            <a:chOff x="1824" y="3264"/>
            <a:chExt cx="71" cy="192"/>
          </a:xfrm>
        </p:grpSpPr>
        <p:sp>
          <p:nvSpPr>
            <p:cNvPr id="49225" name="Line 373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26" name="Line 374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9174" name="Text Box 143"/>
          <p:cNvSpPr txBox="1"/>
          <p:nvPr/>
        </p:nvSpPr>
        <p:spPr>
          <a:xfrm>
            <a:off x="1771650" y="4256088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75" name="Text Box 144"/>
          <p:cNvSpPr txBox="1"/>
          <p:nvPr/>
        </p:nvSpPr>
        <p:spPr>
          <a:xfrm>
            <a:off x="2376488" y="4256088"/>
            <a:ext cx="5794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76" name="Text Box 145"/>
          <p:cNvSpPr txBox="1"/>
          <p:nvPr/>
        </p:nvSpPr>
        <p:spPr>
          <a:xfrm>
            <a:off x="2924175" y="4254500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77" name="Text Box 359"/>
          <p:cNvSpPr txBox="1"/>
          <p:nvPr/>
        </p:nvSpPr>
        <p:spPr>
          <a:xfrm>
            <a:off x="1042988" y="2478088"/>
            <a:ext cx="649287" cy="519112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2s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49178" name="Group 360"/>
          <p:cNvGrpSpPr/>
          <p:nvPr/>
        </p:nvGrpSpPr>
        <p:grpSpPr>
          <a:xfrm>
            <a:off x="1728788" y="1792288"/>
            <a:ext cx="1619250" cy="539750"/>
            <a:chOff x="0" y="3264"/>
            <a:chExt cx="1020" cy="340"/>
          </a:xfrm>
        </p:grpSpPr>
        <p:sp>
          <p:nvSpPr>
            <p:cNvPr id="49222" name="Rectangle 361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49223" name="Line 362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24" name="Line 363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79" name="Group 364"/>
          <p:cNvGrpSpPr/>
          <p:nvPr/>
        </p:nvGrpSpPr>
        <p:grpSpPr>
          <a:xfrm>
            <a:off x="1119188" y="2020888"/>
            <a:ext cx="341312" cy="341312"/>
            <a:chOff x="2064" y="2736"/>
            <a:chExt cx="215" cy="215"/>
          </a:xfrm>
        </p:grpSpPr>
        <p:grpSp>
          <p:nvGrpSpPr>
            <p:cNvPr id="49216" name="Group 365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49220" name="Line 36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221" name="Line 36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9217" name="Group 368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49218" name="Line 36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9219" name="Line 37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49180" name="Rectangle 371"/>
          <p:cNvSpPr/>
          <p:nvPr/>
        </p:nvSpPr>
        <p:spPr>
          <a:xfrm>
            <a:off x="1042988" y="194468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49181" name="Group 372"/>
          <p:cNvGrpSpPr/>
          <p:nvPr/>
        </p:nvGrpSpPr>
        <p:grpSpPr>
          <a:xfrm>
            <a:off x="1876425" y="1935163"/>
            <a:ext cx="112713" cy="304800"/>
            <a:chOff x="1824" y="3264"/>
            <a:chExt cx="71" cy="192"/>
          </a:xfrm>
        </p:grpSpPr>
        <p:sp>
          <p:nvSpPr>
            <p:cNvPr id="49214" name="Line 373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15" name="Line 374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82" name="Group 375"/>
          <p:cNvGrpSpPr/>
          <p:nvPr/>
        </p:nvGrpSpPr>
        <p:grpSpPr>
          <a:xfrm>
            <a:off x="2409825" y="1935163"/>
            <a:ext cx="112713" cy="304800"/>
            <a:chOff x="1824" y="3264"/>
            <a:chExt cx="71" cy="192"/>
          </a:xfrm>
        </p:grpSpPr>
        <p:sp>
          <p:nvSpPr>
            <p:cNvPr id="49212" name="Line 37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13" name="Line 37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83" name="Group 378"/>
          <p:cNvGrpSpPr/>
          <p:nvPr/>
        </p:nvGrpSpPr>
        <p:grpSpPr>
          <a:xfrm>
            <a:off x="3548063" y="1700213"/>
            <a:ext cx="1600200" cy="960437"/>
            <a:chOff x="1776" y="864"/>
            <a:chExt cx="1008" cy="605"/>
          </a:xfrm>
        </p:grpSpPr>
        <p:grpSp>
          <p:nvGrpSpPr>
            <p:cNvPr id="49208" name="Group 379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49210" name="Text Box 380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11" name="Line 381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49209" name="Text Box 382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3200" b="1" dirty="0">
                  <a:latin typeface="Times New Roman" panose="02020603050405020304" pitchFamily="18" charset="0"/>
                </a:rPr>
                <a:t>激发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9184" name="Group 386"/>
          <p:cNvGrpSpPr/>
          <p:nvPr/>
        </p:nvGrpSpPr>
        <p:grpSpPr>
          <a:xfrm>
            <a:off x="5905500" y="1824038"/>
            <a:ext cx="1619250" cy="539750"/>
            <a:chOff x="0" y="3264"/>
            <a:chExt cx="1020" cy="340"/>
          </a:xfrm>
        </p:grpSpPr>
        <p:sp>
          <p:nvSpPr>
            <p:cNvPr id="49205" name="Rectangle 387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49206" name="Line 388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07" name="Line 389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9185" name="Rectangle 390"/>
          <p:cNvSpPr/>
          <p:nvPr/>
        </p:nvSpPr>
        <p:spPr>
          <a:xfrm>
            <a:off x="5219700" y="197643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49186" name="Group 391"/>
          <p:cNvGrpSpPr/>
          <p:nvPr/>
        </p:nvGrpSpPr>
        <p:grpSpPr>
          <a:xfrm>
            <a:off x="5372100" y="2052638"/>
            <a:ext cx="112713" cy="304800"/>
            <a:chOff x="1824" y="3264"/>
            <a:chExt cx="71" cy="192"/>
          </a:xfrm>
        </p:grpSpPr>
        <p:sp>
          <p:nvSpPr>
            <p:cNvPr id="49203" name="Line 39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04" name="Line 39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87" name="Group 394"/>
          <p:cNvGrpSpPr/>
          <p:nvPr/>
        </p:nvGrpSpPr>
        <p:grpSpPr>
          <a:xfrm>
            <a:off x="6057900" y="1976438"/>
            <a:ext cx="112713" cy="304800"/>
            <a:chOff x="1824" y="3264"/>
            <a:chExt cx="71" cy="192"/>
          </a:xfrm>
        </p:grpSpPr>
        <p:sp>
          <p:nvSpPr>
            <p:cNvPr id="49201" name="Line 395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02" name="Line 396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88" name="Group 397"/>
          <p:cNvGrpSpPr/>
          <p:nvPr/>
        </p:nvGrpSpPr>
        <p:grpSpPr>
          <a:xfrm>
            <a:off x="6624638" y="1966913"/>
            <a:ext cx="112712" cy="304800"/>
            <a:chOff x="1824" y="3264"/>
            <a:chExt cx="71" cy="192"/>
          </a:xfrm>
        </p:grpSpPr>
        <p:sp>
          <p:nvSpPr>
            <p:cNvPr id="49199" name="Line 39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200" name="Line 39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9189" name="Group 400"/>
          <p:cNvGrpSpPr/>
          <p:nvPr/>
        </p:nvGrpSpPr>
        <p:grpSpPr>
          <a:xfrm>
            <a:off x="7164388" y="1966913"/>
            <a:ext cx="112712" cy="304800"/>
            <a:chOff x="1824" y="3264"/>
            <a:chExt cx="71" cy="192"/>
          </a:xfrm>
        </p:grpSpPr>
        <p:sp>
          <p:nvSpPr>
            <p:cNvPr id="49197" name="Line 401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9198" name="Line 402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9190" name="Text Box 359"/>
          <p:cNvSpPr txBox="1"/>
          <p:nvPr/>
        </p:nvSpPr>
        <p:spPr>
          <a:xfrm>
            <a:off x="5218113" y="2492375"/>
            <a:ext cx="649287" cy="519113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2s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49191" name="Text Box 200"/>
          <p:cNvSpPr txBox="1"/>
          <p:nvPr/>
        </p:nvSpPr>
        <p:spPr>
          <a:xfrm>
            <a:off x="1619250" y="2278063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92" name="Text Box 201"/>
          <p:cNvSpPr txBox="1"/>
          <p:nvPr/>
        </p:nvSpPr>
        <p:spPr>
          <a:xfrm>
            <a:off x="2224088" y="2278063"/>
            <a:ext cx="5794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93" name="Text Box 202"/>
          <p:cNvSpPr txBox="1"/>
          <p:nvPr/>
        </p:nvSpPr>
        <p:spPr>
          <a:xfrm>
            <a:off x="2771775" y="2276475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94" name="Text Box 203"/>
          <p:cNvSpPr txBox="1"/>
          <p:nvPr/>
        </p:nvSpPr>
        <p:spPr>
          <a:xfrm>
            <a:off x="5881688" y="2293938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95" name="Text Box 204"/>
          <p:cNvSpPr txBox="1"/>
          <p:nvPr/>
        </p:nvSpPr>
        <p:spPr>
          <a:xfrm>
            <a:off x="6486525" y="2293938"/>
            <a:ext cx="5794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9196" name="Text Box 205"/>
          <p:cNvSpPr txBox="1"/>
          <p:nvPr/>
        </p:nvSpPr>
        <p:spPr>
          <a:xfrm>
            <a:off x="7034213" y="2292350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Text Box 353"/>
          <p:cNvSpPr txBox="1"/>
          <p:nvPr/>
        </p:nvSpPr>
        <p:spPr>
          <a:xfrm>
            <a:off x="395288" y="0"/>
            <a:ext cx="2209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CH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CH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0179" name="Text Box 354"/>
          <p:cNvSpPr txBox="1"/>
          <p:nvPr/>
        </p:nvSpPr>
        <p:spPr>
          <a:xfrm>
            <a:off x="503238" y="549275"/>
            <a:ext cx="1981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直线形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50180" name="Text Box 355"/>
          <p:cNvSpPr txBox="1"/>
          <p:nvPr/>
        </p:nvSpPr>
        <p:spPr>
          <a:xfrm>
            <a:off x="2665413" y="44450"/>
            <a:ext cx="536257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3200" b="1" dirty="0">
                <a:latin typeface="Times New Roman" panose="02020603050405020304" pitchFamily="18" charset="0"/>
              </a:rPr>
              <a:t>C                      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</a:rPr>
              <a:t>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0181" name="Text Box 356"/>
          <p:cNvSpPr txBox="1"/>
          <p:nvPr/>
        </p:nvSpPr>
        <p:spPr>
          <a:xfrm>
            <a:off x="3492500" y="47625"/>
            <a:ext cx="437991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                       </a:t>
            </a: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50182" name="Group 403"/>
          <p:cNvGrpSpPr/>
          <p:nvPr/>
        </p:nvGrpSpPr>
        <p:grpSpPr>
          <a:xfrm>
            <a:off x="3763963" y="981075"/>
            <a:ext cx="1600200" cy="960438"/>
            <a:chOff x="1776" y="864"/>
            <a:chExt cx="1008" cy="605"/>
          </a:xfrm>
        </p:grpSpPr>
        <p:grpSp>
          <p:nvGrpSpPr>
            <p:cNvPr id="50233" name="Group 404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50235" name="Text Box 405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236" name="Line 406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50234" name="Text Box 407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3200" b="1" dirty="0">
                  <a:latin typeface="Times New Roman" panose="02020603050405020304" pitchFamily="18" charset="0"/>
                </a:rPr>
                <a:t>杂化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0183" name="Group 411"/>
          <p:cNvGrpSpPr/>
          <p:nvPr/>
        </p:nvGrpSpPr>
        <p:grpSpPr>
          <a:xfrm>
            <a:off x="5508625" y="1277938"/>
            <a:ext cx="1079500" cy="539750"/>
            <a:chOff x="589" y="2160"/>
            <a:chExt cx="680" cy="340"/>
          </a:xfrm>
        </p:grpSpPr>
        <p:sp>
          <p:nvSpPr>
            <p:cNvPr id="50231" name="Rectangle 412"/>
            <p:cNvSpPr/>
            <p:nvPr/>
          </p:nvSpPr>
          <p:spPr>
            <a:xfrm>
              <a:off x="589" y="2160"/>
              <a:ext cx="68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50232" name="Line 413"/>
            <p:cNvSpPr/>
            <p:nvPr/>
          </p:nvSpPr>
          <p:spPr>
            <a:xfrm>
              <a:off x="929" y="2160"/>
              <a:ext cx="0" cy="336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0184" name="Group 414"/>
          <p:cNvGrpSpPr/>
          <p:nvPr/>
        </p:nvGrpSpPr>
        <p:grpSpPr>
          <a:xfrm>
            <a:off x="6732588" y="1125538"/>
            <a:ext cx="1079500" cy="539750"/>
            <a:chOff x="589" y="2160"/>
            <a:chExt cx="680" cy="340"/>
          </a:xfrm>
        </p:grpSpPr>
        <p:sp>
          <p:nvSpPr>
            <p:cNvPr id="50229" name="Rectangle 415"/>
            <p:cNvSpPr/>
            <p:nvPr/>
          </p:nvSpPr>
          <p:spPr>
            <a:xfrm>
              <a:off x="589" y="2160"/>
              <a:ext cx="68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50230" name="Line 416"/>
            <p:cNvSpPr/>
            <p:nvPr/>
          </p:nvSpPr>
          <p:spPr>
            <a:xfrm>
              <a:off x="929" y="2160"/>
              <a:ext cx="0" cy="336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0185" name="Group 417"/>
          <p:cNvGrpSpPr/>
          <p:nvPr/>
        </p:nvGrpSpPr>
        <p:grpSpPr>
          <a:xfrm>
            <a:off x="5651500" y="1412875"/>
            <a:ext cx="112713" cy="304800"/>
            <a:chOff x="1824" y="3264"/>
            <a:chExt cx="71" cy="192"/>
          </a:xfrm>
        </p:grpSpPr>
        <p:sp>
          <p:nvSpPr>
            <p:cNvPr id="50227" name="Line 41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28" name="Line 41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0186" name="Group 420"/>
          <p:cNvGrpSpPr/>
          <p:nvPr/>
        </p:nvGrpSpPr>
        <p:grpSpPr>
          <a:xfrm>
            <a:off x="6173788" y="1430338"/>
            <a:ext cx="112712" cy="304800"/>
            <a:chOff x="1824" y="3264"/>
            <a:chExt cx="71" cy="192"/>
          </a:xfrm>
        </p:grpSpPr>
        <p:sp>
          <p:nvSpPr>
            <p:cNvPr id="50225" name="Line 421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26" name="Line 422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0187" name="Group 423"/>
          <p:cNvGrpSpPr/>
          <p:nvPr/>
        </p:nvGrpSpPr>
        <p:grpSpPr>
          <a:xfrm>
            <a:off x="6875463" y="1252538"/>
            <a:ext cx="112712" cy="304800"/>
            <a:chOff x="1824" y="3264"/>
            <a:chExt cx="71" cy="192"/>
          </a:xfrm>
        </p:grpSpPr>
        <p:sp>
          <p:nvSpPr>
            <p:cNvPr id="50223" name="Line 424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24" name="Line 425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0188" name="Group 426"/>
          <p:cNvGrpSpPr/>
          <p:nvPr/>
        </p:nvGrpSpPr>
        <p:grpSpPr>
          <a:xfrm>
            <a:off x="7408863" y="1252538"/>
            <a:ext cx="112712" cy="304800"/>
            <a:chOff x="1824" y="3264"/>
            <a:chExt cx="71" cy="192"/>
          </a:xfrm>
        </p:grpSpPr>
        <p:sp>
          <p:nvSpPr>
            <p:cNvPr id="50221" name="Line 427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22" name="Line 428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0189" name="Text Box 30"/>
          <p:cNvSpPr txBox="1"/>
          <p:nvPr/>
        </p:nvSpPr>
        <p:spPr>
          <a:xfrm>
            <a:off x="6084888" y="1701800"/>
            <a:ext cx="50006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0190" name="Text Box 31"/>
          <p:cNvSpPr txBox="1"/>
          <p:nvPr/>
        </p:nvSpPr>
        <p:spPr>
          <a:xfrm>
            <a:off x="5507038" y="1700213"/>
            <a:ext cx="5000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0191" name="Text Box 32"/>
          <p:cNvSpPr txBox="1"/>
          <p:nvPr/>
        </p:nvSpPr>
        <p:spPr>
          <a:xfrm>
            <a:off x="6696075" y="1603375"/>
            <a:ext cx="5794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0192" name="Text Box 33"/>
          <p:cNvSpPr txBox="1"/>
          <p:nvPr/>
        </p:nvSpPr>
        <p:spPr>
          <a:xfrm>
            <a:off x="7243763" y="1601788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0193" name="Group 384"/>
          <p:cNvGrpSpPr/>
          <p:nvPr/>
        </p:nvGrpSpPr>
        <p:grpSpPr>
          <a:xfrm>
            <a:off x="1116013" y="1144588"/>
            <a:ext cx="2305050" cy="1204912"/>
            <a:chOff x="3264" y="1248"/>
            <a:chExt cx="1452" cy="759"/>
          </a:xfrm>
        </p:grpSpPr>
        <p:sp>
          <p:nvSpPr>
            <p:cNvPr id="50209" name="Text Box 385"/>
            <p:cNvSpPr txBox="1"/>
            <p:nvPr/>
          </p:nvSpPr>
          <p:spPr>
            <a:xfrm>
              <a:off x="3264" y="1680"/>
              <a:ext cx="1296" cy="327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2s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0210" name="Group 386"/>
            <p:cNvGrpSpPr/>
            <p:nvPr/>
          </p:nvGrpSpPr>
          <p:grpSpPr>
            <a:xfrm>
              <a:off x="3696" y="1248"/>
              <a:ext cx="1020" cy="340"/>
              <a:chOff x="0" y="3264"/>
              <a:chExt cx="1020" cy="340"/>
            </a:xfrm>
          </p:grpSpPr>
          <p:sp>
            <p:nvSpPr>
              <p:cNvPr id="50218" name="Rectangle 387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50219" name="Line 388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20" name="Line 389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0211" name="Rectangle 390"/>
            <p:cNvSpPr/>
            <p:nvPr/>
          </p:nvSpPr>
          <p:spPr>
            <a:xfrm>
              <a:off x="3264" y="1344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50212" name="Group 391"/>
            <p:cNvGrpSpPr/>
            <p:nvPr/>
          </p:nvGrpSpPr>
          <p:grpSpPr>
            <a:xfrm>
              <a:off x="3360" y="1392"/>
              <a:ext cx="71" cy="192"/>
              <a:chOff x="1824" y="3264"/>
              <a:chExt cx="71" cy="192"/>
            </a:xfrm>
          </p:grpSpPr>
          <p:sp>
            <p:nvSpPr>
              <p:cNvPr id="50216" name="Line 39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17" name="Line 39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0213" name="Group 394"/>
            <p:cNvGrpSpPr/>
            <p:nvPr/>
          </p:nvGrpSpPr>
          <p:grpSpPr>
            <a:xfrm>
              <a:off x="3792" y="1344"/>
              <a:ext cx="71" cy="192"/>
              <a:chOff x="1824" y="3264"/>
              <a:chExt cx="71" cy="192"/>
            </a:xfrm>
          </p:grpSpPr>
          <p:sp>
            <p:nvSpPr>
              <p:cNvPr id="50214" name="Line 39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215" name="Line 39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0194" name="Group 397"/>
          <p:cNvGrpSpPr/>
          <p:nvPr/>
        </p:nvGrpSpPr>
        <p:grpSpPr>
          <a:xfrm>
            <a:off x="2520950" y="1287463"/>
            <a:ext cx="112713" cy="304800"/>
            <a:chOff x="1824" y="3264"/>
            <a:chExt cx="71" cy="192"/>
          </a:xfrm>
        </p:grpSpPr>
        <p:sp>
          <p:nvSpPr>
            <p:cNvPr id="50207" name="Line 39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08" name="Line 39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0195" name="Group 400"/>
          <p:cNvGrpSpPr/>
          <p:nvPr/>
        </p:nvGrpSpPr>
        <p:grpSpPr>
          <a:xfrm>
            <a:off x="3060700" y="1287463"/>
            <a:ext cx="112713" cy="304800"/>
            <a:chOff x="1824" y="3264"/>
            <a:chExt cx="71" cy="192"/>
          </a:xfrm>
        </p:grpSpPr>
        <p:sp>
          <p:nvSpPr>
            <p:cNvPr id="50205" name="Line 401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06" name="Line 402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0196" name="Group 372"/>
          <p:cNvGrpSpPr/>
          <p:nvPr/>
        </p:nvGrpSpPr>
        <p:grpSpPr>
          <a:xfrm>
            <a:off x="1957388" y="1301750"/>
            <a:ext cx="112712" cy="304800"/>
            <a:chOff x="1824" y="3264"/>
            <a:chExt cx="71" cy="192"/>
          </a:xfrm>
        </p:grpSpPr>
        <p:sp>
          <p:nvSpPr>
            <p:cNvPr id="50203" name="Line 373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04" name="Line 374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0197" name="Text Box 56"/>
          <p:cNvSpPr txBox="1"/>
          <p:nvPr/>
        </p:nvSpPr>
        <p:spPr>
          <a:xfrm>
            <a:off x="1771650" y="1663700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0198" name="Text Box 57"/>
          <p:cNvSpPr txBox="1"/>
          <p:nvPr/>
        </p:nvSpPr>
        <p:spPr>
          <a:xfrm>
            <a:off x="2376488" y="1663700"/>
            <a:ext cx="5794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0199" name="Text Box 58"/>
          <p:cNvSpPr txBox="1"/>
          <p:nvPr/>
        </p:nvSpPr>
        <p:spPr>
          <a:xfrm>
            <a:off x="2924175" y="1662113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0200" name="Picture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2349500"/>
            <a:ext cx="6486525" cy="287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201" name="Text Box 60"/>
          <p:cNvSpPr txBox="1"/>
          <p:nvPr/>
        </p:nvSpPr>
        <p:spPr>
          <a:xfrm>
            <a:off x="1331913" y="2414588"/>
            <a:ext cx="17843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各键的形成过程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0202" name="Text Box 61"/>
          <p:cNvSpPr txBox="1"/>
          <p:nvPr/>
        </p:nvSpPr>
        <p:spPr>
          <a:xfrm>
            <a:off x="447675" y="5481638"/>
            <a:ext cx="8301038" cy="1187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个碳原子各以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杂化轨道跟氢原子的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轨道重叠，构成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个碳氢键，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个碳原子又各以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个杂化轨道沿对称轴方向互相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重叠而构成一个碳碳键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个键连成一直线。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Text Box 353"/>
          <p:cNvSpPr txBox="1"/>
          <p:nvPr/>
        </p:nvSpPr>
        <p:spPr>
          <a:xfrm>
            <a:off x="395288" y="0"/>
            <a:ext cx="2209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CH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CH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1203" name="Text Box 354"/>
          <p:cNvSpPr txBox="1"/>
          <p:nvPr/>
        </p:nvSpPr>
        <p:spPr>
          <a:xfrm>
            <a:off x="503238" y="549275"/>
            <a:ext cx="1981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直线形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51204" name="Text Box 355"/>
          <p:cNvSpPr txBox="1"/>
          <p:nvPr/>
        </p:nvSpPr>
        <p:spPr>
          <a:xfrm>
            <a:off x="2665413" y="44450"/>
            <a:ext cx="536257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3200" b="1" dirty="0">
                <a:latin typeface="Times New Roman" panose="02020603050405020304" pitchFamily="18" charset="0"/>
              </a:rPr>
              <a:t>C                      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</a:rPr>
              <a:t>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1205" name="Text Box 356"/>
          <p:cNvSpPr txBox="1"/>
          <p:nvPr/>
        </p:nvSpPr>
        <p:spPr>
          <a:xfrm>
            <a:off x="3492500" y="47625"/>
            <a:ext cx="4379913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                       </a:t>
            </a: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51206" name="Group 403"/>
          <p:cNvGrpSpPr/>
          <p:nvPr/>
        </p:nvGrpSpPr>
        <p:grpSpPr>
          <a:xfrm>
            <a:off x="3763963" y="981075"/>
            <a:ext cx="1600200" cy="960438"/>
            <a:chOff x="1776" y="864"/>
            <a:chExt cx="1008" cy="605"/>
          </a:xfrm>
        </p:grpSpPr>
        <p:grpSp>
          <p:nvGrpSpPr>
            <p:cNvPr id="51257" name="Group 404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51259" name="Text Box 405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260" name="Line 406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51258" name="Text Box 407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3200" b="1" dirty="0">
                  <a:latin typeface="Times New Roman" panose="02020603050405020304" pitchFamily="18" charset="0"/>
                </a:rPr>
                <a:t>杂化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1207" name="Group 411"/>
          <p:cNvGrpSpPr/>
          <p:nvPr/>
        </p:nvGrpSpPr>
        <p:grpSpPr>
          <a:xfrm>
            <a:off x="5508625" y="1277938"/>
            <a:ext cx="1079500" cy="539750"/>
            <a:chOff x="589" y="2160"/>
            <a:chExt cx="680" cy="340"/>
          </a:xfrm>
        </p:grpSpPr>
        <p:sp>
          <p:nvSpPr>
            <p:cNvPr id="51255" name="Rectangle 412"/>
            <p:cNvSpPr/>
            <p:nvPr/>
          </p:nvSpPr>
          <p:spPr>
            <a:xfrm>
              <a:off x="589" y="2160"/>
              <a:ext cx="68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51256" name="Line 413"/>
            <p:cNvSpPr/>
            <p:nvPr/>
          </p:nvSpPr>
          <p:spPr>
            <a:xfrm>
              <a:off x="929" y="2160"/>
              <a:ext cx="0" cy="336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208" name="Group 414"/>
          <p:cNvGrpSpPr/>
          <p:nvPr/>
        </p:nvGrpSpPr>
        <p:grpSpPr>
          <a:xfrm>
            <a:off x="6732588" y="1125538"/>
            <a:ext cx="1079500" cy="539750"/>
            <a:chOff x="589" y="2160"/>
            <a:chExt cx="680" cy="340"/>
          </a:xfrm>
        </p:grpSpPr>
        <p:sp>
          <p:nvSpPr>
            <p:cNvPr id="51253" name="Rectangle 415"/>
            <p:cNvSpPr/>
            <p:nvPr/>
          </p:nvSpPr>
          <p:spPr>
            <a:xfrm>
              <a:off x="589" y="2160"/>
              <a:ext cx="68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51254" name="Line 416"/>
            <p:cNvSpPr/>
            <p:nvPr/>
          </p:nvSpPr>
          <p:spPr>
            <a:xfrm>
              <a:off x="929" y="2160"/>
              <a:ext cx="0" cy="336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209" name="Group 417"/>
          <p:cNvGrpSpPr/>
          <p:nvPr/>
        </p:nvGrpSpPr>
        <p:grpSpPr>
          <a:xfrm>
            <a:off x="5651500" y="1412875"/>
            <a:ext cx="112713" cy="304800"/>
            <a:chOff x="1824" y="3264"/>
            <a:chExt cx="71" cy="192"/>
          </a:xfrm>
        </p:grpSpPr>
        <p:sp>
          <p:nvSpPr>
            <p:cNvPr id="51251" name="Line 41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252" name="Line 41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210" name="Group 420"/>
          <p:cNvGrpSpPr/>
          <p:nvPr/>
        </p:nvGrpSpPr>
        <p:grpSpPr>
          <a:xfrm>
            <a:off x="6173788" y="1430338"/>
            <a:ext cx="112712" cy="304800"/>
            <a:chOff x="1824" y="3264"/>
            <a:chExt cx="71" cy="192"/>
          </a:xfrm>
        </p:grpSpPr>
        <p:sp>
          <p:nvSpPr>
            <p:cNvPr id="51249" name="Line 421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250" name="Line 422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211" name="Group 423"/>
          <p:cNvGrpSpPr/>
          <p:nvPr/>
        </p:nvGrpSpPr>
        <p:grpSpPr>
          <a:xfrm>
            <a:off x="6875463" y="1252538"/>
            <a:ext cx="112712" cy="304800"/>
            <a:chOff x="1824" y="3264"/>
            <a:chExt cx="71" cy="192"/>
          </a:xfrm>
        </p:grpSpPr>
        <p:sp>
          <p:nvSpPr>
            <p:cNvPr id="51247" name="Line 424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248" name="Line 425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212" name="Group 426"/>
          <p:cNvGrpSpPr/>
          <p:nvPr/>
        </p:nvGrpSpPr>
        <p:grpSpPr>
          <a:xfrm>
            <a:off x="7408863" y="1252538"/>
            <a:ext cx="112712" cy="304800"/>
            <a:chOff x="1824" y="3264"/>
            <a:chExt cx="71" cy="192"/>
          </a:xfrm>
        </p:grpSpPr>
        <p:sp>
          <p:nvSpPr>
            <p:cNvPr id="51245" name="Line 427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246" name="Line 428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1213" name="Text Box 29"/>
          <p:cNvSpPr txBox="1"/>
          <p:nvPr/>
        </p:nvSpPr>
        <p:spPr>
          <a:xfrm>
            <a:off x="6084888" y="1701800"/>
            <a:ext cx="50006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214" name="Text Box 30"/>
          <p:cNvSpPr txBox="1"/>
          <p:nvPr/>
        </p:nvSpPr>
        <p:spPr>
          <a:xfrm>
            <a:off x="5507038" y="1700213"/>
            <a:ext cx="5000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215" name="Text Box 31"/>
          <p:cNvSpPr txBox="1"/>
          <p:nvPr/>
        </p:nvSpPr>
        <p:spPr>
          <a:xfrm>
            <a:off x="6696075" y="1603375"/>
            <a:ext cx="5794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216" name="Text Box 32"/>
          <p:cNvSpPr txBox="1"/>
          <p:nvPr/>
        </p:nvSpPr>
        <p:spPr>
          <a:xfrm>
            <a:off x="7243763" y="1601788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1217" name="Group 384"/>
          <p:cNvGrpSpPr/>
          <p:nvPr/>
        </p:nvGrpSpPr>
        <p:grpSpPr>
          <a:xfrm>
            <a:off x="1116013" y="1144588"/>
            <a:ext cx="2305050" cy="1204912"/>
            <a:chOff x="3264" y="1248"/>
            <a:chExt cx="1452" cy="759"/>
          </a:xfrm>
        </p:grpSpPr>
        <p:sp>
          <p:nvSpPr>
            <p:cNvPr id="51233" name="Text Box 385"/>
            <p:cNvSpPr txBox="1"/>
            <p:nvPr/>
          </p:nvSpPr>
          <p:spPr>
            <a:xfrm>
              <a:off x="3264" y="1680"/>
              <a:ext cx="1296" cy="327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2s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1234" name="Group 386"/>
            <p:cNvGrpSpPr/>
            <p:nvPr/>
          </p:nvGrpSpPr>
          <p:grpSpPr>
            <a:xfrm>
              <a:off x="3696" y="1248"/>
              <a:ext cx="1020" cy="340"/>
              <a:chOff x="0" y="3264"/>
              <a:chExt cx="1020" cy="340"/>
            </a:xfrm>
          </p:grpSpPr>
          <p:sp>
            <p:nvSpPr>
              <p:cNvPr id="51242" name="Rectangle 387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51243" name="Line 388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1244" name="Line 389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1235" name="Rectangle 390"/>
            <p:cNvSpPr/>
            <p:nvPr/>
          </p:nvSpPr>
          <p:spPr>
            <a:xfrm>
              <a:off x="3264" y="1344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51236" name="Group 391"/>
            <p:cNvGrpSpPr/>
            <p:nvPr/>
          </p:nvGrpSpPr>
          <p:grpSpPr>
            <a:xfrm>
              <a:off x="3360" y="1392"/>
              <a:ext cx="71" cy="192"/>
              <a:chOff x="1824" y="3264"/>
              <a:chExt cx="71" cy="192"/>
            </a:xfrm>
          </p:grpSpPr>
          <p:sp>
            <p:nvSpPr>
              <p:cNvPr id="51240" name="Line 39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1241" name="Line 39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1237" name="Group 394"/>
            <p:cNvGrpSpPr/>
            <p:nvPr/>
          </p:nvGrpSpPr>
          <p:grpSpPr>
            <a:xfrm>
              <a:off x="3792" y="1344"/>
              <a:ext cx="71" cy="192"/>
              <a:chOff x="1824" y="3264"/>
              <a:chExt cx="71" cy="192"/>
            </a:xfrm>
          </p:grpSpPr>
          <p:sp>
            <p:nvSpPr>
              <p:cNvPr id="51238" name="Line 39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1239" name="Line 39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1218" name="Group 397"/>
          <p:cNvGrpSpPr/>
          <p:nvPr/>
        </p:nvGrpSpPr>
        <p:grpSpPr>
          <a:xfrm>
            <a:off x="2520950" y="1287463"/>
            <a:ext cx="112713" cy="304800"/>
            <a:chOff x="1824" y="3264"/>
            <a:chExt cx="71" cy="192"/>
          </a:xfrm>
        </p:grpSpPr>
        <p:sp>
          <p:nvSpPr>
            <p:cNvPr id="51231" name="Line 39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232" name="Line 39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219" name="Group 400"/>
          <p:cNvGrpSpPr/>
          <p:nvPr/>
        </p:nvGrpSpPr>
        <p:grpSpPr>
          <a:xfrm>
            <a:off x="3060700" y="1287463"/>
            <a:ext cx="112713" cy="304800"/>
            <a:chOff x="1824" y="3264"/>
            <a:chExt cx="71" cy="192"/>
          </a:xfrm>
        </p:grpSpPr>
        <p:sp>
          <p:nvSpPr>
            <p:cNvPr id="51229" name="Line 401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230" name="Line 402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220" name="Group 372"/>
          <p:cNvGrpSpPr/>
          <p:nvPr/>
        </p:nvGrpSpPr>
        <p:grpSpPr>
          <a:xfrm>
            <a:off x="1957388" y="1301750"/>
            <a:ext cx="112712" cy="304800"/>
            <a:chOff x="1824" y="3264"/>
            <a:chExt cx="71" cy="192"/>
          </a:xfrm>
        </p:grpSpPr>
        <p:sp>
          <p:nvSpPr>
            <p:cNvPr id="51227" name="Line 373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228" name="Line 374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1221" name="Text Box 55"/>
          <p:cNvSpPr txBox="1"/>
          <p:nvPr/>
        </p:nvSpPr>
        <p:spPr>
          <a:xfrm>
            <a:off x="1771650" y="1663700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222" name="Text Box 56"/>
          <p:cNvSpPr txBox="1"/>
          <p:nvPr/>
        </p:nvSpPr>
        <p:spPr>
          <a:xfrm>
            <a:off x="2376488" y="1663700"/>
            <a:ext cx="5794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1223" name="Text Box 57"/>
          <p:cNvSpPr txBox="1"/>
          <p:nvPr/>
        </p:nvSpPr>
        <p:spPr>
          <a:xfrm>
            <a:off x="2924175" y="1662113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24" name="Picture 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2349500"/>
            <a:ext cx="6486525" cy="287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5" name="Text Box 59"/>
          <p:cNvSpPr txBox="1"/>
          <p:nvPr/>
        </p:nvSpPr>
        <p:spPr>
          <a:xfrm>
            <a:off x="1331913" y="2414588"/>
            <a:ext cx="1795462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b="1" dirty="0">
                <a:latin typeface="Arial" panose="020B0604020202020204" pitchFamily="34" charset="0"/>
              </a:rPr>
              <a:t>各键的形成过程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51226" name="Text Box 60"/>
          <p:cNvSpPr txBox="1"/>
          <p:nvPr/>
        </p:nvSpPr>
        <p:spPr>
          <a:xfrm>
            <a:off x="250825" y="5410200"/>
            <a:ext cx="9018588" cy="1187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每个碳原子都有未参与杂化的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双双平行，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它们就从侧面进行重叠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键，形成乙炔分子。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三键是由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键所组成的。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ext Box 429"/>
          <p:cNvSpPr txBox="1"/>
          <p:nvPr/>
        </p:nvSpPr>
        <p:spPr>
          <a:xfrm>
            <a:off x="2819400" y="1982788"/>
            <a:ext cx="3276600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                     C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2227" name="Line 430"/>
          <p:cNvSpPr/>
          <p:nvPr/>
        </p:nvSpPr>
        <p:spPr>
          <a:xfrm>
            <a:off x="3810000" y="2363788"/>
            <a:ext cx="11430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2228" name="Line 431"/>
          <p:cNvSpPr/>
          <p:nvPr/>
        </p:nvSpPr>
        <p:spPr>
          <a:xfrm>
            <a:off x="1600200" y="2363788"/>
            <a:ext cx="9906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2229" name="Line 432"/>
          <p:cNvSpPr/>
          <p:nvPr/>
        </p:nvSpPr>
        <p:spPr>
          <a:xfrm>
            <a:off x="6248400" y="2363788"/>
            <a:ext cx="9906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2230" name="Text Box 433"/>
          <p:cNvSpPr txBox="1"/>
          <p:nvPr/>
        </p:nvSpPr>
        <p:spPr>
          <a:xfrm>
            <a:off x="609600" y="1982788"/>
            <a:ext cx="1066800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2231" name="Text Box 434"/>
          <p:cNvSpPr txBox="1"/>
          <p:nvPr/>
        </p:nvSpPr>
        <p:spPr>
          <a:xfrm>
            <a:off x="7620000" y="1982788"/>
            <a:ext cx="762000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2232" name="Text Box 435"/>
          <p:cNvSpPr txBox="1"/>
          <p:nvPr/>
        </p:nvSpPr>
        <p:spPr>
          <a:xfrm>
            <a:off x="3606800" y="2203450"/>
            <a:ext cx="1828800" cy="57943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sp-sp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2233" name="Text Box 436"/>
          <p:cNvSpPr txBox="1"/>
          <p:nvPr/>
        </p:nvSpPr>
        <p:spPr>
          <a:xfrm>
            <a:off x="1352550" y="2271713"/>
            <a:ext cx="6172200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sp-s                                    sp-s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2234" name="Line 437"/>
          <p:cNvSpPr/>
          <p:nvPr/>
        </p:nvSpPr>
        <p:spPr>
          <a:xfrm>
            <a:off x="3810000" y="2058988"/>
            <a:ext cx="11430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2235" name="Line 438"/>
          <p:cNvSpPr/>
          <p:nvPr/>
        </p:nvSpPr>
        <p:spPr>
          <a:xfrm>
            <a:off x="3810000" y="2779713"/>
            <a:ext cx="11430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2236" name="Text Box 439"/>
          <p:cNvSpPr txBox="1"/>
          <p:nvPr/>
        </p:nvSpPr>
        <p:spPr>
          <a:xfrm>
            <a:off x="3771900" y="1263650"/>
            <a:ext cx="1447800" cy="57943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p-p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2237" name="Text Box 440"/>
          <p:cNvSpPr txBox="1"/>
          <p:nvPr/>
        </p:nvSpPr>
        <p:spPr>
          <a:xfrm>
            <a:off x="3857625" y="2708275"/>
            <a:ext cx="1219200" cy="57943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p-p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2238" name="Text Box 441"/>
          <p:cNvSpPr txBox="1"/>
          <p:nvPr/>
        </p:nvSpPr>
        <p:spPr>
          <a:xfrm>
            <a:off x="3743325" y="3497263"/>
            <a:ext cx="1981200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直线形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52239" name="Text Box 353"/>
          <p:cNvSpPr txBox="1"/>
          <p:nvPr/>
        </p:nvSpPr>
        <p:spPr>
          <a:xfrm>
            <a:off x="395288" y="0"/>
            <a:ext cx="2209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CH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CH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52240" name="Text Box 354"/>
          <p:cNvSpPr txBox="1"/>
          <p:nvPr/>
        </p:nvSpPr>
        <p:spPr>
          <a:xfrm>
            <a:off x="503238" y="549275"/>
            <a:ext cx="1981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直线形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ext Box 242"/>
          <p:cNvSpPr txBox="1"/>
          <p:nvPr/>
        </p:nvSpPr>
        <p:spPr>
          <a:xfrm>
            <a:off x="250825" y="-26987"/>
            <a:ext cx="1295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CO</a:t>
            </a:r>
            <a:r>
              <a:rPr lang="en-US" altLang="zh-CN" sz="44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53251" name="Text Box 243"/>
          <p:cNvSpPr txBox="1"/>
          <p:nvPr/>
        </p:nvSpPr>
        <p:spPr>
          <a:xfrm>
            <a:off x="5003800" y="-26987"/>
            <a:ext cx="1981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直线形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53252" name="Text Box 18"/>
          <p:cNvSpPr txBox="1"/>
          <p:nvPr/>
        </p:nvSpPr>
        <p:spPr>
          <a:xfrm>
            <a:off x="2436813" y="46038"/>
            <a:ext cx="1919287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O=C=O</a:t>
            </a:r>
            <a:endParaRPr lang="en-US" altLang="zh-CN" sz="4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67" name="Text Box 19"/>
          <p:cNvSpPr txBox="1"/>
          <p:nvPr/>
        </p:nvSpPr>
        <p:spPr>
          <a:xfrm>
            <a:off x="179388" y="692150"/>
            <a:ext cx="32988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电子构型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800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3254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271588"/>
            <a:ext cx="6119812" cy="4389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5" name="Text Box 244"/>
          <p:cNvSpPr txBox="1"/>
          <p:nvPr/>
        </p:nvSpPr>
        <p:spPr>
          <a:xfrm>
            <a:off x="4298950" y="549275"/>
            <a:ext cx="1143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4400" b="1" dirty="0">
                <a:latin typeface="Times New Roman" panose="02020603050405020304" pitchFamily="18" charset="0"/>
              </a:rPr>
              <a:t>C</a:t>
            </a:r>
            <a:endParaRPr lang="en-US" altLang="zh-CN" sz="4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53256" name="Text Box 245"/>
          <p:cNvSpPr txBox="1"/>
          <p:nvPr/>
        </p:nvSpPr>
        <p:spPr>
          <a:xfrm>
            <a:off x="5148263" y="549275"/>
            <a:ext cx="2362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1s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4400" b="1" dirty="0">
                <a:latin typeface="Times New Roman" panose="02020603050405020304" pitchFamily="18" charset="0"/>
              </a:rPr>
              <a:t>2s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4400" b="1" dirty="0">
                <a:latin typeface="Times New Roman" panose="02020603050405020304" pitchFamily="18" charset="0"/>
              </a:rPr>
              <a:t>2p</a:t>
            </a:r>
            <a:r>
              <a:rPr lang="en-US" altLang="zh-CN" sz="4400" b="1" baseline="30000" dirty="0">
                <a:latin typeface="Times New Roman" panose="02020603050405020304" pitchFamily="18" charset="0"/>
              </a:rPr>
              <a:t>2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53257" name="Text Box 246"/>
          <p:cNvSpPr txBox="1"/>
          <p:nvPr/>
        </p:nvSpPr>
        <p:spPr>
          <a:xfrm>
            <a:off x="2555875" y="5826125"/>
            <a:ext cx="4876800" cy="701675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</a:rPr>
              <a:t>O           C          O</a:t>
            </a:r>
            <a:endParaRPr lang="en-US" altLang="zh-CN" sz="4000" b="1" dirty="0">
              <a:latin typeface="Times New Roman" panose="02020603050405020304" pitchFamily="18" charset="0"/>
            </a:endParaRPr>
          </a:p>
        </p:txBody>
      </p:sp>
      <p:grpSp>
        <p:nvGrpSpPr>
          <p:cNvPr id="53258" name="Group 247"/>
          <p:cNvGrpSpPr/>
          <p:nvPr/>
        </p:nvGrpSpPr>
        <p:grpSpPr>
          <a:xfrm>
            <a:off x="3394075" y="6283325"/>
            <a:ext cx="2438400" cy="76200"/>
            <a:chOff x="2976" y="2496"/>
            <a:chExt cx="1152" cy="0"/>
          </a:xfrm>
        </p:grpSpPr>
        <p:sp>
          <p:nvSpPr>
            <p:cNvPr id="53264" name="Line 248"/>
            <p:cNvSpPr/>
            <p:nvPr/>
          </p:nvSpPr>
          <p:spPr>
            <a:xfrm>
              <a:off x="2976" y="2496"/>
              <a:ext cx="4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65" name="Line 249"/>
            <p:cNvSpPr/>
            <p:nvPr/>
          </p:nvSpPr>
          <p:spPr>
            <a:xfrm>
              <a:off x="3696" y="2496"/>
              <a:ext cx="432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3259" name="Text Box 250"/>
          <p:cNvSpPr txBox="1"/>
          <p:nvPr/>
        </p:nvSpPr>
        <p:spPr>
          <a:xfrm>
            <a:off x="2936875" y="6130925"/>
            <a:ext cx="3429000" cy="701675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 sp-p     sp-p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53260" name="Group 251"/>
          <p:cNvGrpSpPr/>
          <p:nvPr/>
        </p:nvGrpSpPr>
        <p:grpSpPr>
          <a:xfrm>
            <a:off x="3394075" y="6130925"/>
            <a:ext cx="2438400" cy="76200"/>
            <a:chOff x="2976" y="2496"/>
            <a:chExt cx="1152" cy="0"/>
          </a:xfrm>
        </p:grpSpPr>
        <p:sp>
          <p:nvSpPr>
            <p:cNvPr id="53262" name="Line 252"/>
            <p:cNvSpPr/>
            <p:nvPr/>
          </p:nvSpPr>
          <p:spPr>
            <a:xfrm>
              <a:off x="2976" y="2496"/>
              <a:ext cx="4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63" name="Line 253"/>
            <p:cNvSpPr/>
            <p:nvPr/>
          </p:nvSpPr>
          <p:spPr>
            <a:xfrm>
              <a:off x="3696" y="2496"/>
              <a:ext cx="432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3261" name="Text Box 254"/>
          <p:cNvSpPr txBox="1"/>
          <p:nvPr/>
        </p:nvSpPr>
        <p:spPr>
          <a:xfrm>
            <a:off x="2860675" y="5445125"/>
            <a:ext cx="3505200" cy="701675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p-p       p-p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138113"/>
            <a:ext cx="6296025" cy="451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5" name="Text Box 5"/>
          <p:cNvSpPr txBox="1"/>
          <p:nvPr/>
        </p:nvSpPr>
        <p:spPr>
          <a:xfrm>
            <a:off x="323850" y="4914900"/>
            <a:ext cx="8569325" cy="1682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AutoNum type="alphaLcParenBoth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碳原子以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杂化轨道分别跟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个氧原子的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轨道进行正面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重叠形成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C-O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键；又以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轨道分别跟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个氧原子的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轨道进行侧面重叠而形成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个互相垂直的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键；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5"/>
          <p:cNvSpPr/>
          <p:nvPr/>
        </p:nvSpPr>
        <p:spPr>
          <a:xfrm>
            <a:off x="323850" y="3346450"/>
            <a:ext cx="8675688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/>
              <a:t>     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）两个带自旋方向相反电子的原子核相互靠近至</a:t>
            </a:r>
            <a:r>
              <a:rPr lang="zh-CN" altLang="en-US" sz="2800" b="1" dirty="0">
                <a:solidFill>
                  <a:srgbClr val="0000FF"/>
                </a:solidFill>
              </a:rPr>
              <a:t>平衡位置</a:t>
            </a:r>
            <a:r>
              <a:rPr lang="zh-CN" altLang="en-US" sz="2800" b="1" dirty="0"/>
              <a:t>时，体系能量降至最低；</a:t>
            </a:r>
            <a:r>
              <a:rPr lang="zh-CN" altLang="en-US" sz="2400" b="1" dirty="0"/>
              <a:t>形成稳定共价键</a:t>
            </a:r>
            <a:endParaRPr lang="zh-CN" altLang="en-US" sz="2400" b="1" dirty="0"/>
          </a:p>
        </p:txBody>
      </p:sp>
      <p:sp>
        <p:nvSpPr>
          <p:cNvPr id="9219" name="Rectangle 5"/>
          <p:cNvSpPr/>
          <p:nvPr/>
        </p:nvSpPr>
        <p:spPr>
          <a:xfrm>
            <a:off x="323850" y="333375"/>
            <a:ext cx="72326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b="1" dirty="0">
                <a:latin typeface="Arial" panose="020B0604020202020204" pitchFamily="34" charset="0"/>
              </a:rPr>
              <a:t>一、 现代价键理论对共价键本质的解释</a:t>
            </a:r>
            <a:endParaRPr lang="zh-CN" altLang="en-US" sz="3200" b="1" dirty="0">
              <a:latin typeface="Arial" panose="020B0604020202020204" pitchFamily="34" charset="0"/>
            </a:endParaRPr>
          </a:p>
        </p:txBody>
      </p:sp>
      <p:sp>
        <p:nvSpPr>
          <p:cNvPr id="9220" name="Rectangle 9"/>
          <p:cNvSpPr/>
          <p:nvPr/>
        </p:nvSpPr>
        <p:spPr>
          <a:xfrm>
            <a:off x="241300" y="1125538"/>
            <a:ext cx="8723313" cy="17589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Arial" panose="020B0604020202020204" pitchFamily="34" charset="0"/>
              </a:rPr>
              <a:t>       </a:t>
            </a:r>
            <a:r>
              <a:rPr lang="en-US" altLang="zh-CN" sz="2800" b="1" dirty="0">
                <a:latin typeface="Arial" panose="020B0604020202020204" pitchFamily="34" charset="0"/>
              </a:rPr>
              <a:t>1927</a:t>
            </a:r>
            <a:r>
              <a:rPr lang="zh-CN" altLang="en-US" sz="2800" b="1" dirty="0">
                <a:latin typeface="Arial" panose="020B0604020202020204" pitchFamily="34" charset="0"/>
              </a:rPr>
              <a:t>年</a:t>
            </a:r>
            <a:r>
              <a:rPr lang="en-US" altLang="zh-CN" sz="2800" b="1" dirty="0">
                <a:latin typeface="Arial" panose="020B0604020202020204" pitchFamily="34" charset="0"/>
              </a:rPr>
              <a:t>Heitler</a:t>
            </a:r>
            <a:r>
              <a:rPr lang="zh-CN" altLang="en-US" sz="2800" b="1" dirty="0">
                <a:latin typeface="Arial" panose="020B0604020202020204" pitchFamily="34" charset="0"/>
              </a:rPr>
              <a:t>和</a:t>
            </a:r>
            <a:r>
              <a:rPr lang="en-US" altLang="zh-CN" sz="2800" b="1" dirty="0">
                <a:latin typeface="Arial" panose="020B0604020202020204" pitchFamily="34" charset="0"/>
              </a:rPr>
              <a:t>London</a:t>
            </a:r>
            <a:r>
              <a:rPr lang="zh-CN" altLang="en-US" sz="2800" b="1" dirty="0">
                <a:latin typeface="Arial" panose="020B0604020202020204" pitchFamily="34" charset="0"/>
              </a:rPr>
              <a:t>通过量子力学计算，分析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Arial" panose="020B0604020202020204" pitchFamily="34" charset="0"/>
              </a:rPr>
              <a:t>了</a:t>
            </a:r>
            <a:r>
              <a:rPr lang="en-US" altLang="zh-CN" sz="2800" b="1" dirty="0">
                <a:latin typeface="Arial" panose="020B0604020202020204" pitchFamily="34" charset="0"/>
              </a:rPr>
              <a:t>H</a:t>
            </a:r>
            <a:r>
              <a:rPr lang="en-US" altLang="zh-CN" sz="2800" b="1" baseline="-25000" dirty="0">
                <a:latin typeface="Arial" panose="020B0604020202020204" pitchFamily="34" charset="0"/>
              </a:rPr>
              <a:t>2</a:t>
            </a:r>
            <a:r>
              <a:rPr lang="zh-CN" altLang="en-US" sz="2800" b="1" dirty="0">
                <a:latin typeface="Arial" panose="020B0604020202020204" pitchFamily="34" charset="0"/>
              </a:rPr>
              <a:t>分子中</a:t>
            </a:r>
            <a:r>
              <a:rPr lang="zh-CN" altLang="en-US" sz="2800" b="1" dirty="0">
                <a:solidFill>
                  <a:srgbClr val="0000FF"/>
                </a:solidFill>
                <a:latin typeface="Arial" panose="020B0604020202020204" pitchFamily="34" charset="0"/>
              </a:rPr>
              <a:t>电子配对方式与体系能量</a:t>
            </a:r>
            <a:r>
              <a:rPr lang="zh-CN" altLang="en-US" sz="2800" b="1" dirty="0">
                <a:latin typeface="Arial" panose="020B0604020202020204" pitchFamily="34" charset="0"/>
              </a:rPr>
              <a:t>的关系</a:t>
            </a:r>
            <a:r>
              <a:rPr lang="en-US" altLang="zh-CN" sz="2800" b="1" dirty="0">
                <a:latin typeface="Arial" panose="020B0604020202020204" pitchFamily="34" charset="0"/>
              </a:rPr>
              <a:t>, </a:t>
            </a:r>
            <a:r>
              <a:rPr lang="zh-CN" altLang="en-US" sz="2800" b="1" dirty="0">
                <a:latin typeface="Arial" panose="020B0604020202020204" pitchFamily="34" charset="0"/>
              </a:rPr>
              <a:t>从理论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latin typeface="Arial" panose="020B0604020202020204" pitchFamily="34" charset="0"/>
              </a:rPr>
              <a:t>上初步阐明了共价键的本质：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9221" name="Rectangle 5"/>
          <p:cNvSpPr/>
          <p:nvPr/>
        </p:nvSpPr>
        <p:spPr>
          <a:xfrm>
            <a:off x="611188" y="4652963"/>
            <a:ext cx="82804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/>
              <a:t>   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）稳定</a:t>
            </a:r>
            <a:r>
              <a:rPr lang="en-US" altLang="zh-CN" sz="2800" b="1" dirty="0"/>
              <a:t>H</a:t>
            </a:r>
            <a:r>
              <a:rPr lang="en-US" altLang="zh-CN" sz="2800" b="1" baseline="-25000" dirty="0"/>
              <a:t>2</a:t>
            </a:r>
            <a:r>
              <a:rPr lang="zh-CN" altLang="en-US" sz="2800" b="1" dirty="0"/>
              <a:t>分子形成的本质是两个</a:t>
            </a:r>
            <a:r>
              <a:rPr lang="en-US" altLang="zh-CN" sz="2800" b="1" dirty="0"/>
              <a:t>1s</a:t>
            </a:r>
            <a:r>
              <a:rPr lang="zh-CN" altLang="en-US" sz="2800" b="1" dirty="0">
                <a:solidFill>
                  <a:srgbClr val="FF0000"/>
                </a:solidFill>
              </a:rPr>
              <a:t>原子轨道的有效重叠</a:t>
            </a:r>
            <a:r>
              <a:rPr lang="zh-CN" altLang="en-US" sz="2800" b="1" dirty="0"/>
              <a:t>。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Text Box 4"/>
          <p:cNvSpPr txBox="1"/>
          <p:nvPr/>
        </p:nvSpPr>
        <p:spPr>
          <a:xfrm>
            <a:off x="381000" y="76200"/>
            <a:ext cx="5181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（二）</a:t>
            </a:r>
            <a:r>
              <a:rPr lang="en-US" altLang="zh-CN" sz="3600" b="1" i="1" dirty="0">
                <a:latin typeface="Times New Roman" panose="02020603050405020304" pitchFamily="18" charset="0"/>
              </a:rPr>
              <a:t>sp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Times New Roman" panose="02020603050405020304" pitchFamily="18" charset="0"/>
              </a:rPr>
              <a:t>杂化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3086" name="Text Box 14"/>
          <p:cNvSpPr txBox="1"/>
          <p:nvPr/>
        </p:nvSpPr>
        <p:spPr>
          <a:xfrm>
            <a:off x="323850" y="908050"/>
            <a:ext cx="3127375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杂化的必然性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87" name="Text Box 15"/>
          <p:cNvSpPr txBox="1"/>
          <p:nvPr/>
        </p:nvSpPr>
        <p:spPr>
          <a:xfrm>
            <a:off x="323850" y="1700213"/>
            <a:ext cx="37560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latin typeface="Arial" panose="020B0604020202020204" pitchFamily="34" charset="0"/>
              </a:rPr>
              <a:t>基态硼原子的电子排布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3090" name="Text Box 435"/>
          <p:cNvSpPr txBox="1"/>
          <p:nvPr/>
        </p:nvSpPr>
        <p:spPr>
          <a:xfrm>
            <a:off x="4211638" y="1700213"/>
            <a:ext cx="792162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3200" b="1" dirty="0">
                <a:latin typeface="Times New Roman" panose="02020603050405020304" pitchFamily="18" charset="0"/>
              </a:rPr>
              <a:t>B</a:t>
            </a:r>
            <a:endParaRPr lang="en-US" altLang="zh-CN" sz="32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3091" name="Text Box 436"/>
          <p:cNvSpPr txBox="1"/>
          <p:nvPr/>
        </p:nvSpPr>
        <p:spPr>
          <a:xfrm>
            <a:off x="5076825" y="1657350"/>
            <a:ext cx="20288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3140" name="Group 68"/>
          <p:cNvGrpSpPr/>
          <p:nvPr/>
        </p:nvGrpSpPr>
        <p:grpSpPr>
          <a:xfrm>
            <a:off x="1187450" y="2492375"/>
            <a:ext cx="6559550" cy="1311275"/>
            <a:chOff x="657" y="1561"/>
            <a:chExt cx="4132" cy="826"/>
          </a:xfrm>
        </p:grpSpPr>
        <p:sp>
          <p:nvSpPr>
            <p:cNvPr id="55306" name="Text Box 359"/>
            <p:cNvSpPr txBox="1"/>
            <p:nvPr/>
          </p:nvSpPr>
          <p:spPr>
            <a:xfrm>
              <a:off x="657" y="2051"/>
              <a:ext cx="409" cy="327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2s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5307" name="Group 360"/>
            <p:cNvGrpSpPr/>
            <p:nvPr/>
          </p:nvGrpSpPr>
          <p:grpSpPr>
            <a:xfrm>
              <a:off x="1089" y="1619"/>
              <a:ext cx="1020" cy="340"/>
              <a:chOff x="0" y="3264"/>
              <a:chExt cx="1020" cy="340"/>
            </a:xfrm>
          </p:grpSpPr>
          <p:sp>
            <p:nvSpPr>
              <p:cNvPr id="55345" name="Rectangle 361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55346" name="Line 362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347" name="Line 363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5308" name="Group 364"/>
            <p:cNvGrpSpPr/>
            <p:nvPr/>
          </p:nvGrpSpPr>
          <p:grpSpPr>
            <a:xfrm>
              <a:off x="705" y="1763"/>
              <a:ext cx="215" cy="215"/>
              <a:chOff x="2064" y="2736"/>
              <a:chExt cx="215" cy="215"/>
            </a:xfrm>
          </p:grpSpPr>
          <p:grpSp>
            <p:nvGrpSpPr>
              <p:cNvPr id="55339" name="Group 365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55343" name="Line 366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5344" name="Line 367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5340" name="Group 368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55341" name="Line 36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5342" name="Line 37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55309" name="Rectangle 371"/>
            <p:cNvSpPr/>
            <p:nvPr/>
          </p:nvSpPr>
          <p:spPr>
            <a:xfrm>
              <a:off x="657" y="1715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55310" name="Group 372"/>
            <p:cNvGrpSpPr/>
            <p:nvPr/>
          </p:nvGrpSpPr>
          <p:grpSpPr>
            <a:xfrm>
              <a:off x="1182" y="1709"/>
              <a:ext cx="71" cy="192"/>
              <a:chOff x="1824" y="3264"/>
              <a:chExt cx="71" cy="192"/>
            </a:xfrm>
          </p:grpSpPr>
          <p:sp>
            <p:nvSpPr>
              <p:cNvPr id="55337" name="Line 373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338" name="Line 374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5311" name="Group 378"/>
            <p:cNvGrpSpPr/>
            <p:nvPr/>
          </p:nvGrpSpPr>
          <p:grpSpPr>
            <a:xfrm>
              <a:off x="2235" y="1561"/>
              <a:ext cx="1008" cy="605"/>
              <a:chOff x="1776" y="864"/>
              <a:chExt cx="1008" cy="605"/>
            </a:xfrm>
          </p:grpSpPr>
          <p:grpSp>
            <p:nvGrpSpPr>
              <p:cNvPr id="55333" name="Group 379"/>
              <p:cNvGrpSpPr/>
              <p:nvPr/>
            </p:nvGrpSpPr>
            <p:grpSpPr>
              <a:xfrm>
                <a:off x="1776" y="1104"/>
                <a:ext cx="912" cy="365"/>
                <a:chOff x="1632" y="1872"/>
                <a:chExt cx="576" cy="439"/>
              </a:xfrm>
            </p:grpSpPr>
            <p:sp>
              <p:nvSpPr>
                <p:cNvPr id="55335" name="Text Box 380"/>
                <p:cNvSpPr txBox="1"/>
                <p:nvPr/>
              </p:nvSpPr>
              <p:spPr>
                <a:xfrm>
                  <a:off x="1632" y="1872"/>
                  <a:ext cx="576" cy="439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92150" indent="-34798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987425" indent="-294005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281430" indent="-2921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1598930" indent="-31623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lang="zh-CN" altLang="zh-CN" sz="32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336" name="Line 381"/>
                <p:cNvSpPr/>
                <p:nvPr/>
              </p:nvSpPr>
              <p:spPr>
                <a:xfrm>
                  <a:off x="1632" y="2064"/>
                  <a:ext cx="567" cy="0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</p:sp>
          </p:grpSp>
          <p:sp>
            <p:nvSpPr>
              <p:cNvPr id="55334" name="Text Box 382"/>
              <p:cNvSpPr txBox="1"/>
              <p:nvPr/>
            </p:nvSpPr>
            <p:spPr>
              <a:xfrm>
                <a:off x="1824" y="864"/>
                <a:ext cx="960" cy="36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3200" b="1" dirty="0">
                    <a:latin typeface="Times New Roman" panose="02020603050405020304" pitchFamily="18" charset="0"/>
                  </a:rPr>
                  <a:t>激发</a:t>
                </a:r>
                <a:endParaRPr lang="zh-CN" altLang="en-US" sz="3200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5312" name="Group 386"/>
            <p:cNvGrpSpPr/>
            <p:nvPr/>
          </p:nvGrpSpPr>
          <p:grpSpPr>
            <a:xfrm>
              <a:off x="3720" y="1639"/>
              <a:ext cx="1020" cy="340"/>
              <a:chOff x="0" y="3264"/>
              <a:chExt cx="1020" cy="340"/>
            </a:xfrm>
          </p:grpSpPr>
          <p:sp>
            <p:nvSpPr>
              <p:cNvPr id="55330" name="Rectangle 387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55331" name="Line 388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332" name="Line 389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5313" name="Rectangle 390"/>
            <p:cNvSpPr/>
            <p:nvPr/>
          </p:nvSpPr>
          <p:spPr>
            <a:xfrm>
              <a:off x="3288" y="1735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55314" name="Group 391"/>
            <p:cNvGrpSpPr/>
            <p:nvPr/>
          </p:nvGrpSpPr>
          <p:grpSpPr>
            <a:xfrm>
              <a:off x="3384" y="1783"/>
              <a:ext cx="71" cy="192"/>
              <a:chOff x="1824" y="3264"/>
              <a:chExt cx="71" cy="192"/>
            </a:xfrm>
          </p:grpSpPr>
          <p:sp>
            <p:nvSpPr>
              <p:cNvPr id="55328" name="Line 39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329" name="Line 39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5315" name="Group 394"/>
            <p:cNvGrpSpPr/>
            <p:nvPr/>
          </p:nvGrpSpPr>
          <p:grpSpPr>
            <a:xfrm>
              <a:off x="3816" y="1735"/>
              <a:ext cx="71" cy="192"/>
              <a:chOff x="1824" y="3264"/>
              <a:chExt cx="71" cy="192"/>
            </a:xfrm>
          </p:grpSpPr>
          <p:sp>
            <p:nvSpPr>
              <p:cNvPr id="55326" name="Line 39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327" name="Line 39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5316" name="Group 397"/>
            <p:cNvGrpSpPr/>
            <p:nvPr/>
          </p:nvGrpSpPr>
          <p:grpSpPr>
            <a:xfrm>
              <a:off x="4173" y="1729"/>
              <a:ext cx="71" cy="192"/>
              <a:chOff x="1824" y="3264"/>
              <a:chExt cx="71" cy="192"/>
            </a:xfrm>
          </p:grpSpPr>
          <p:sp>
            <p:nvSpPr>
              <p:cNvPr id="55324" name="Line 398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5325" name="Line 399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5317" name="Text Box 359"/>
            <p:cNvSpPr txBox="1"/>
            <p:nvPr/>
          </p:nvSpPr>
          <p:spPr>
            <a:xfrm>
              <a:off x="3287" y="2060"/>
              <a:ext cx="409" cy="327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2s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5318" name="Text Box 62"/>
            <p:cNvSpPr txBox="1"/>
            <p:nvPr/>
          </p:nvSpPr>
          <p:spPr>
            <a:xfrm>
              <a:off x="1020" y="1925"/>
              <a:ext cx="3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5319" name="Text Box 63"/>
            <p:cNvSpPr txBox="1"/>
            <p:nvPr/>
          </p:nvSpPr>
          <p:spPr>
            <a:xfrm>
              <a:off x="1401" y="1925"/>
              <a:ext cx="3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5320" name="Text Box 64"/>
            <p:cNvSpPr txBox="1"/>
            <p:nvPr/>
          </p:nvSpPr>
          <p:spPr>
            <a:xfrm>
              <a:off x="1746" y="1924"/>
              <a:ext cx="35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5321" name="Text Box 65"/>
            <p:cNvSpPr txBox="1"/>
            <p:nvPr/>
          </p:nvSpPr>
          <p:spPr>
            <a:xfrm>
              <a:off x="3705" y="1935"/>
              <a:ext cx="3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5322" name="Text Box 66"/>
            <p:cNvSpPr txBox="1"/>
            <p:nvPr/>
          </p:nvSpPr>
          <p:spPr>
            <a:xfrm>
              <a:off x="4086" y="1935"/>
              <a:ext cx="3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5323" name="Text Box 67"/>
            <p:cNvSpPr txBox="1"/>
            <p:nvPr/>
          </p:nvSpPr>
          <p:spPr>
            <a:xfrm>
              <a:off x="4431" y="1934"/>
              <a:ext cx="35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141" name="Text Box 69"/>
          <p:cNvSpPr txBox="1"/>
          <p:nvPr/>
        </p:nvSpPr>
        <p:spPr>
          <a:xfrm>
            <a:off x="395288" y="4076700"/>
            <a:ext cx="8501062" cy="1463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外层电子构型中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只有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个未成对电子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。在形成分子时受到“微扰”，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轨道中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个电子激发到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轨道，电子构型变成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个未成对电子，表明硼的原子价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43" name="Text Box 71"/>
          <p:cNvSpPr txBox="1"/>
          <p:nvPr/>
        </p:nvSpPr>
        <p:spPr>
          <a:xfrm>
            <a:off x="395288" y="5984875"/>
            <a:ext cx="8501062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000" b="1" dirty="0">
                <a:latin typeface="Arial" panose="020B0604020202020204" pitchFamily="34" charset="0"/>
              </a:rPr>
              <a:t>2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Arial" panose="020B0604020202020204" pitchFamily="34" charset="0"/>
              </a:rPr>
              <a:t>轨道≠</a:t>
            </a:r>
            <a:r>
              <a:rPr lang="en-US" altLang="zh-CN" sz="2000" b="1" dirty="0">
                <a:latin typeface="Arial" panose="020B0604020202020204" pitchFamily="34" charset="0"/>
              </a:rPr>
              <a:t>2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>
                <a:latin typeface="Arial" panose="020B0604020202020204" pitchFamily="34" charset="0"/>
              </a:rPr>
              <a:t>轨道，又会得出原子的</a:t>
            </a:r>
            <a:r>
              <a:rPr lang="en-US" altLang="zh-CN" sz="2000" b="1" dirty="0">
                <a:latin typeface="Arial" panose="020B0604020202020204" pitchFamily="34" charset="0"/>
              </a:rPr>
              <a:t>3</a:t>
            </a:r>
            <a:r>
              <a:rPr lang="zh-CN" altLang="en-US" sz="2000" b="1" dirty="0">
                <a:latin typeface="Arial" panose="020B0604020202020204" pitchFamily="34" charset="0"/>
              </a:rPr>
              <a:t>个价不完全等同的推论，与事实不符。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6" grpId="0"/>
      <p:bldP spid="3087" grpId="0"/>
      <p:bldP spid="3090" grpId="0"/>
      <p:bldP spid="3091" grpId="0"/>
      <p:bldP spid="3141" grpId="0"/>
      <p:bldP spid="31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338" y="260350"/>
            <a:ext cx="3816350" cy="3595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3" name="Text Box 5"/>
          <p:cNvSpPr txBox="1"/>
          <p:nvPr/>
        </p:nvSpPr>
        <p:spPr>
          <a:xfrm>
            <a:off x="179388" y="4076700"/>
            <a:ext cx="9239250" cy="22828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物理方法测定：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</a:rPr>
              <a:t>   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分子有平面正三角形构型。从图中可得，硼原子构成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个完全相等的共价键，分子中所有原子位于同一平面，键角相等，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都等于</a:t>
            </a:r>
            <a:r>
              <a:rPr lang="en-US" altLang="zh-CN" sz="2400" b="1" dirty="0">
                <a:latin typeface="Arial" panose="020B0604020202020204" pitchFamily="34" charset="0"/>
              </a:rPr>
              <a:t>120</a:t>
            </a:r>
            <a:r>
              <a:rPr lang="en-US" altLang="zh-CN" b="1" dirty="0">
                <a:latin typeface="Arial" panose="020B0604020202020204" pitchFamily="34" charset="0"/>
              </a:rPr>
              <a:t>°</a:t>
            </a:r>
            <a:r>
              <a:rPr lang="en-US" altLang="zh-CN" sz="2400" b="1" dirty="0">
                <a:latin typeface="Arial" panose="020B0604020202020204" pitchFamily="34" charset="0"/>
              </a:rPr>
              <a:t>.</a:t>
            </a:r>
            <a:endParaRPr lang="en-US" altLang="zh-CN" sz="2400" b="1" dirty="0">
              <a:latin typeface="Arial" panose="020B0604020202020204" pitchFamily="34" charset="0"/>
            </a:endParaRPr>
          </a:p>
          <a:p>
            <a:pPr eaLnBrk="1" hangingPunct="1"/>
            <a:endParaRPr lang="en-US" altLang="zh-CN" sz="2400" b="1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事实说明：在生成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分子时，硼原子的原子轨道发生了变化。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7346" name="Group 403"/>
          <p:cNvGrpSpPr/>
          <p:nvPr/>
        </p:nvGrpSpPr>
        <p:grpSpPr>
          <a:xfrm>
            <a:off x="3836988" y="1412875"/>
            <a:ext cx="1600200" cy="960438"/>
            <a:chOff x="1776" y="864"/>
            <a:chExt cx="1008" cy="605"/>
          </a:xfrm>
        </p:grpSpPr>
        <p:grpSp>
          <p:nvGrpSpPr>
            <p:cNvPr id="57432" name="Group 404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57434" name="Text Box 405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435" name="Line 406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57433" name="Text Box 407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3200" b="1" dirty="0">
                  <a:latin typeface="Times New Roman" panose="02020603050405020304" pitchFamily="18" charset="0"/>
                </a:rPr>
                <a:t>杂化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7347" name="Text Box 28"/>
          <p:cNvSpPr txBox="1"/>
          <p:nvPr/>
        </p:nvSpPr>
        <p:spPr>
          <a:xfrm>
            <a:off x="5246688" y="2189163"/>
            <a:ext cx="62071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b="1" i="1" baseline="30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7348" name="Text Box 30"/>
          <p:cNvSpPr txBox="1"/>
          <p:nvPr/>
        </p:nvSpPr>
        <p:spPr>
          <a:xfrm>
            <a:off x="7092950" y="1989138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7349" name="Group 384"/>
          <p:cNvGrpSpPr/>
          <p:nvPr/>
        </p:nvGrpSpPr>
        <p:grpSpPr>
          <a:xfrm>
            <a:off x="1189038" y="1576388"/>
            <a:ext cx="2305050" cy="1204912"/>
            <a:chOff x="3264" y="1248"/>
            <a:chExt cx="1452" cy="759"/>
          </a:xfrm>
        </p:grpSpPr>
        <p:sp>
          <p:nvSpPr>
            <p:cNvPr id="57420" name="Text Box 385"/>
            <p:cNvSpPr txBox="1"/>
            <p:nvPr/>
          </p:nvSpPr>
          <p:spPr>
            <a:xfrm>
              <a:off x="3264" y="1680"/>
              <a:ext cx="1296" cy="327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2s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7421" name="Group 386"/>
            <p:cNvGrpSpPr/>
            <p:nvPr/>
          </p:nvGrpSpPr>
          <p:grpSpPr>
            <a:xfrm>
              <a:off x="3696" y="1248"/>
              <a:ext cx="1020" cy="340"/>
              <a:chOff x="0" y="3264"/>
              <a:chExt cx="1020" cy="340"/>
            </a:xfrm>
          </p:grpSpPr>
          <p:sp>
            <p:nvSpPr>
              <p:cNvPr id="57429" name="Rectangle 387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57430" name="Line 388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31" name="Line 389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7422" name="Rectangle 390"/>
            <p:cNvSpPr/>
            <p:nvPr/>
          </p:nvSpPr>
          <p:spPr>
            <a:xfrm>
              <a:off x="3264" y="1344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57423" name="Group 391"/>
            <p:cNvGrpSpPr/>
            <p:nvPr/>
          </p:nvGrpSpPr>
          <p:grpSpPr>
            <a:xfrm>
              <a:off x="3360" y="1392"/>
              <a:ext cx="71" cy="192"/>
              <a:chOff x="1824" y="3264"/>
              <a:chExt cx="71" cy="192"/>
            </a:xfrm>
          </p:grpSpPr>
          <p:sp>
            <p:nvSpPr>
              <p:cNvPr id="57427" name="Line 39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28" name="Line 39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7424" name="Group 394"/>
            <p:cNvGrpSpPr/>
            <p:nvPr/>
          </p:nvGrpSpPr>
          <p:grpSpPr>
            <a:xfrm>
              <a:off x="3792" y="1344"/>
              <a:ext cx="71" cy="192"/>
              <a:chOff x="1824" y="3264"/>
              <a:chExt cx="71" cy="192"/>
            </a:xfrm>
          </p:grpSpPr>
          <p:sp>
            <p:nvSpPr>
              <p:cNvPr id="57425" name="Line 39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26" name="Line 39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7350" name="Group 397"/>
          <p:cNvGrpSpPr/>
          <p:nvPr/>
        </p:nvGrpSpPr>
        <p:grpSpPr>
          <a:xfrm>
            <a:off x="2593975" y="1719263"/>
            <a:ext cx="112713" cy="304800"/>
            <a:chOff x="1824" y="3264"/>
            <a:chExt cx="71" cy="192"/>
          </a:xfrm>
        </p:grpSpPr>
        <p:sp>
          <p:nvSpPr>
            <p:cNvPr id="57418" name="Line 39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19" name="Line 39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7351" name="Group 372"/>
          <p:cNvGrpSpPr/>
          <p:nvPr/>
        </p:nvGrpSpPr>
        <p:grpSpPr>
          <a:xfrm>
            <a:off x="2030413" y="1733550"/>
            <a:ext cx="112712" cy="304800"/>
            <a:chOff x="1824" y="3264"/>
            <a:chExt cx="71" cy="192"/>
          </a:xfrm>
        </p:grpSpPr>
        <p:sp>
          <p:nvSpPr>
            <p:cNvPr id="57416" name="Line 373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417" name="Line 374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7352" name="Text Box 53"/>
          <p:cNvSpPr txBox="1"/>
          <p:nvPr/>
        </p:nvSpPr>
        <p:spPr>
          <a:xfrm>
            <a:off x="1844675" y="2095500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7353" name="Text Box 54"/>
          <p:cNvSpPr txBox="1"/>
          <p:nvPr/>
        </p:nvSpPr>
        <p:spPr>
          <a:xfrm>
            <a:off x="2449513" y="2095500"/>
            <a:ext cx="5794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7354" name="Text Box 55"/>
          <p:cNvSpPr txBox="1"/>
          <p:nvPr/>
        </p:nvSpPr>
        <p:spPr>
          <a:xfrm>
            <a:off x="2997200" y="2093913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7355" name="Group 56"/>
          <p:cNvGrpSpPr/>
          <p:nvPr/>
        </p:nvGrpSpPr>
        <p:grpSpPr>
          <a:xfrm>
            <a:off x="1187450" y="44450"/>
            <a:ext cx="6559550" cy="1311275"/>
            <a:chOff x="657" y="1561"/>
            <a:chExt cx="4132" cy="826"/>
          </a:xfrm>
        </p:grpSpPr>
        <p:sp>
          <p:nvSpPr>
            <p:cNvPr id="57374" name="Text Box 359"/>
            <p:cNvSpPr txBox="1"/>
            <p:nvPr/>
          </p:nvSpPr>
          <p:spPr>
            <a:xfrm>
              <a:off x="657" y="2051"/>
              <a:ext cx="409" cy="327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2s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57375" name="Group 360"/>
            <p:cNvGrpSpPr/>
            <p:nvPr/>
          </p:nvGrpSpPr>
          <p:grpSpPr>
            <a:xfrm>
              <a:off x="1089" y="1619"/>
              <a:ext cx="1020" cy="340"/>
              <a:chOff x="0" y="3264"/>
              <a:chExt cx="1020" cy="340"/>
            </a:xfrm>
          </p:grpSpPr>
          <p:sp>
            <p:nvSpPr>
              <p:cNvPr id="57413" name="Rectangle 361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57414" name="Line 362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15" name="Line 363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7376" name="Group 364"/>
            <p:cNvGrpSpPr/>
            <p:nvPr/>
          </p:nvGrpSpPr>
          <p:grpSpPr>
            <a:xfrm>
              <a:off x="705" y="1763"/>
              <a:ext cx="215" cy="215"/>
              <a:chOff x="2064" y="2736"/>
              <a:chExt cx="215" cy="215"/>
            </a:xfrm>
          </p:grpSpPr>
          <p:grpSp>
            <p:nvGrpSpPr>
              <p:cNvPr id="57407" name="Group 365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57411" name="Line 366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7412" name="Line 367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7408" name="Group 368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57409" name="Line 36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57410" name="Line 37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57377" name="Rectangle 371"/>
            <p:cNvSpPr/>
            <p:nvPr/>
          </p:nvSpPr>
          <p:spPr>
            <a:xfrm>
              <a:off x="657" y="1715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57378" name="Group 372"/>
            <p:cNvGrpSpPr/>
            <p:nvPr/>
          </p:nvGrpSpPr>
          <p:grpSpPr>
            <a:xfrm>
              <a:off x="1182" y="1709"/>
              <a:ext cx="71" cy="192"/>
              <a:chOff x="1824" y="3264"/>
              <a:chExt cx="71" cy="192"/>
            </a:xfrm>
          </p:grpSpPr>
          <p:sp>
            <p:nvSpPr>
              <p:cNvPr id="57405" name="Line 373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06" name="Line 374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7379" name="Group 378"/>
            <p:cNvGrpSpPr/>
            <p:nvPr/>
          </p:nvGrpSpPr>
          <p:grpSpPr>
            <a:xfrm>
              <a:off x="2235" y="1561"/>
              <a:ext cx="1008" cy="605"/>
              <a:chOff x="1776" y="864"/>
              <a:chExt cx="1008" cy="605"/>
            </a:xfrm>
          </p:grpSpPr>
          <p:grpSp>
            <p:nvGrpSpPr>
              <p:cNvPr id="57401" name="Group 379"/>
              <p:cNvGrpSpPr/>
              <p:nvPr/>
            </p:nvGrpSpPr>
            <p:grpSpPr>
              <a:xfrm>
                <a:off x="1776" y="1104"/>
                <a:ext cx="912" cy="365"/>
                <a:chOff x="1632" y="1872"/>
                <a:chExt cx="576" cy="439"/>
              </a:xfrm>
            </p:grpSpPr>
            <p:sp>
              <p:nvSpPr>
                <p:cNvPr id="57403" name="Text Box 380"/>
                <p:cNvSpPr txBox="1"/>
                <p:nvPr/>
              </p:nvSpPr>
              <p:spPr>
                <a:xfrm>
                  <a:off x="1632" y="1872"/>
                  <a:ext cx="576" cy="439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92150" indent="-34798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987425" indent="-294005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281430" indent="-2921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1598930" indent="-31623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lang="zh-CN" altLang="zh-CN" sz="3200" b="1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7404" name="Line 381"/>
                <p:cNvSpPr/>
                <p:nvPr/>
              </p:nvSpPr>
              <p:spPr>
                <a:xfrm>
                  <a:off x="1632" y="2064"/>
                  <a:ext cx="567" cy="0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</p:sp>
          </p:grpSp>
          <p:sp>
            <p:nvSpPr>
              <p:cNvPr id="57402" name="Text Box 382"/>
              <p:cNvSpPr txBox="1"/>
              <p:nvPr/>
            </p:nvSpPr>
            <p:spPr>
              <a:xfrm>
                <a:off x="1824" y="864"/>
                <a:ext cx="960" cy="36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3200" b="1" dirty="0">
                    <a:latin typeface="Times New Roman" panose="02020603050405020304" pitchFamily="18" charset="0"/>
                  </a:rPr>
                  <a:t>激发</a:t>
                </a:r>
                <a:endParaRPr lang="zh-CN" altLang="en-US" sz="3200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7380" name="Group 386"/>
            <p:cNvGrpSpPr/>
            <p:nvPr/>
          </p:nvGrpSpPr>
          <p:grpSpPr>
            <a:xfrm>
              <a:off x="3720" y="1639"/>
              <a:ext cx="1020" cy="340"/>
              <a:chOff x="0" y="3264"/>
              <a:chExt cx="1020" cy="340"/>
            </a:xfrm>
          </p:grpSpPr>
          <p:sp>
            <p:nvSpPr>
              <p:cNvPr id="57398" name="Rectangle 387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57399" name="Line 388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400" name="Line 389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7381" name="Rectangle 390"/>
            <p:cNvSpPr/>
            <p:nvPr/>
          </p:nvSpPr>
          <p:spPr>
            <a:xfrm>
              <a:off x="3288" y="1735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57382" name="Group 391"/>
            <p:cNvGrpSpPr/>
            <p:nvPr/>
          </p:nvGrpSpPr>
          <p:grpSpPr>
            <a:xfrm>
              <a:off x="3384" y="1783"/>
              <a:ext cx="71" cy="192"/>
              <a:chOff x="1824" y="3264"/>
              <a:chExt cx="71" cy="192"/>
            </a:xfrm>
          </p:grpSpPr>
          <p:sp>
            <p:nvSpPr>
              <p:cNvPr id="57396" name="Line 39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397" name="Line 39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7383" name="Group 394"/>
            <p:cNvGrpSpPr/>
            <p:nvPr/>
          </p:nvGrpSpPr>
          <p:grpSpPr>
            <a:xfrm>
              <a:off x="3816" y="1735"/>
              <a:ext cx="71" cy="192"/>
              <a:chOff x="1824" y="3264"/>
              <a:chExt cx="71" cy="192"/>
            </a:xfrm>
          </p:grpSpPr>
          <p:sp>
            <p:nvSpPr>
              <p:cNvPr id="57394" name="Line 39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395" name="Line 39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7384" name="Group 397"/>
            <p:cNvGrpSpPr/>
            <p:nvPr/>
          </p:nvGrpSpPr>
          <p:grpSpPr>
            <a:xfrm>
              <a:off x="4173" y="1729"/>
              <a:ext cx="71" cy="192"/>
              <a:chOff x="1824" y="3264"/>
              <a:chExt cx="71" cy="192"/>
            </a:xfrm>
          </p:grpSpPr>
          <p:sp>
            <p:nvSpPr>
              <p:cNvPr id="57392" name="Line 398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393" name="Line 399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7385" name="Text Box 359"/>
            <p:cNvSpPr txBox="1"/>
            <p:nvPr/>
          </p:nvSpPr>
          <p:spPr>
            <a:xfrm>
              <a:off x="3287" y="2060"/>
              <a:ext cx="409" cy="327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2s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7386" name="Text Box 93"/>
            <p:cNvSpPr txBox="1"/>
            <p:nvPr/>
          </p:nvSpPr>
          <p:spPr>
            <a:xfrm>
              <a:off x="1020" y="1925"/>
              <a:ext cx="3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387" name="Text Box 94"/>
            <p:cNvSpPr txBox="1"/>
            <p:nvPr/>
          </p:nvSpPr>
          <p:spPr>
            <a:xfrm>
              <a:off x="1401" y="1925"/>
              <a:ext cx="3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388" name="Text Box 95"/>
            <p:cNvSpPr txBox="1"/>
            <p:nvPr/>
          </p:nvSpPr>
          <p:spPr>
            <a:xfrm>
              <a:off x="1746" y="1924"/>
              <a:ext cx="35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389" name="Text Box 96"/>
            <p:cNvSpPr txBox="1"/>
            <p:nvPr/>
          </p:nvSpPr>
          <p:spPr>
            <a:xfrm>
              <a:off x="3705" y="1935"/>
              <a:ext cx="3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390" name="Text Box 97"/>
            <p:cNvSpPr txBox="1"/>
            <p:nvPr/>
          </p:nvSpPr>
          <p:spPr>
            <a:xfrm>
              <a:off x="4086" y="1935"/>
              <a:ext cx="36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391" name="Text Box 98"/>
            <p:cNvSpPr txBox="1"/>
            <p:nvPr/>
          </p:nvSpPr>
          <p:spPr>
            <a:xfrm>
              <a:off x="4431" y="1934"/>
              <a:ext cx="35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zh-CN" sz="2400" b="1" i="1" baseline="-25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7356" name="Group 484"/>
          <p:cNvGrpSpPr/>
          <p:nvPr/>
        </p:nvGrpSpPr>
        <p:grpSpPr>
          <a:xfrm>
            <a:off x="5364163" y="1636713"/>
            <a:ext cx="1619250" cy="539750"/>
            <a:chOff x="0" y="3264"/>
            <a:chExt cx="1020" cy="340"/>
          </a:xfrm>
        </p:grpSpPr>
        <p:sp>
          <p:nvSpPr>
            <p:cNvPr id="57371" name="Rectangle 485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57372" name="Line 486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73" name="Line 487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7357" name="Rectangle 488"/>
          <p:cNvSpPr/>
          <p:nvPr/>
        </p:nvSpPr>
        <p:spPr>
          <a:xfrm>
            <a:off x="7116763" y="1484313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57358" name="Group 489"/>
          <p:cNvGrpSpPr/>
          <p:nvPr/>
        </p:nvGrpSpPr>
        <p:grpSpPr>
          <a:xfrm>
            <a:off x="5516563" y="1789113"/>
            <a:ext cx="112712" cy="304800"/>
            <a:chOff x="1824" y="3264"/>
            <a:chExt cx="71" cy="192"/>
          </a:xfrm>
        </p:grpSpPr>
        <p:sp>
          <p:nvSpPr>
            <p:cNvPr id="57369" name="Line 490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70" name="Line 491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7359" name="Group 492"/>
          <p:cNvGrpSpPr/>
          <p:nvPr/>
        </p:nvGrpSpPr>
        <p:grpSpPr>
          <a:xfrm>
            <a:off x="6049963" y="1789113"/>
            <a:ext cx="112712" cy="304800"/>
            <a:chOff x="1824" y="3264"/>
            <a:chExt cx="71" cy="192"/>
          </a:xfrm>
        </p:grpSpPr>
        <p:sp>
          <p:nvSpPr>
            <p:cNvPr id="57367" name="Line 493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68" name="Line 494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7360" name="Group 495"/>
          <p:cNvGrpSpPr/>
          <p:nvPr/>
        </p:nvGrpSpPr>
        <p:grpSpPr>
          <a:xfrm>
            <a:off x="6583363" y="1789113"/>
            <a:ext cx="112712" cy="304800"/>
            <a:chOff x="1824" y="3264"/>
            <a:chExt cx="71" cy="192"/>
          </a:xfrm>
        </p:grpSpPr>
        <p:sp>
          <p:nvSpPr>
            <p:cNvPr id="57365" name="Line 49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7366" name="Line 49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57361" name="Text Box 115"/>
          <p:cNvSpPr txBox="1"/>
          <p:nvPr/>
        </p:nvSpPr>
        <p:spPr>
          <a:xfrm>
            <a:off x="5822950" y="2133600"/>
            <a:ext cx="620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b="1" i="1" baseline="30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7362" name="Text Box 116"/>
          <p:cNvSpPr txBox="1"/>
          <p:nvPr/>
        </p:nvSpPr>
        <p:spPr>
          <a:xfrm>
            <a:off x="6399213" y="2133600"/>
            <a:ext cx="62071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b="1" i="1" baseline="30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7363" name="Text Box 117"/>
          <p:cNvSpPr txBox="1"/>
          <p:nvPr/>
        </p:nvSpPr>
        <p:spPr>
          <a:xfrm>
            <a:off x="468313" y="3070225"/>
            <a:ext cx="8181975" cy="10795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3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轨道“混合”，组成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个相等的新轨道</a:t>
            </a:r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——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35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杂化轨道，这一过程叫做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7364" name="Text Box 119"/>
          <p:cNvSpPr txBox="1"/>
          <p:nvPr/>
        </p:nvSpPr>
        <p:spPr>
          <a:xfrm>
            <a:off x="692150" y="4475163"/>
            <a:ext cx="7767638" cy="10414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       原子经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</a:rPr>
              <a:t>杂化后，价电子分别位于</a:t>
            </a:r>
            <a:r>
              <a:rPr lang="en-US" altLang="zh-CN" sz="2400" b="1" dirty="0"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个相等的轨道，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从而解释了它的</a:t>
            </a:r>
            <a:r>
              <a:rPr lang="en-US" altLang="zh-CN" sz="2400" b="1" dirty="0">
                <a:latin typeface="Arial" panose="020B0604020202020204" pitchFamily="34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个价的等同性。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Text Box 3"/>
          <p:cNvSpPr txBox="1"/>
          <p:nvPr/>
        </p:nvSpPr>
        <p:spPr>
          <a:xfrm>
            <a:off x="250825" y="188913"/>
            <a:ext cx="6707188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36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杂化轨道的形状和平面型分布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8371" name="Text Box 8"/>
          <p:cNvSpPr txBox="1"/>
          <p:nvPr/>
        </p:nvSpPr>
        <p:spPr>
          <a:xfrm>
            <a:off x="3635375" y="1700213"/>
            <a:ext cx="5049838" cy="133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70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杂化轨道由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 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2/3 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轨道组成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兼有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的“遗传特征”。呈葫芦状。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8372" name="Text Box 9"/>
          <p:cNvSpPr txBox="1"/>
          <p:nvPr/>
        </p:nvSpPr>
        <p:spPr>
          <a:xfrm>
            <a:off x="468313" y="4637088"/>
            <a:ext cx="6613525" cy="18875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latin typeface="Arial" panose="020B0604020202020204" pitchFamily="34" charset="0"/>
              </a:rPr>
              <a:t>应用量子力学原理进行计算的结果表明：</a:t>
            </a:r>
            <a:endParaRPr lang="zh-CN" altLang="en-US" sz="28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en-US" altLang="zh-CN" sz="2800" b="1" dirty="0">
                <a:latin typeface="Arial" panose="020B0604020202020204" pitchFamily="34" charset="0"/>
              </a:rPr>
              <a:t>       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800" b="1" baseline="30000" dirty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轨道的对称轴位于同一平面，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        轴间夹角都等于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120 </a:t>
            </a:r>
            <a:r>
              <a:rPr lang="zh-CN" altLang="zh-CN" sz="2800" b="1" dirty="0">
                <a:solidFill>
                  <a:srgbClr val="FF0000"/>
                </a:solidFill>
                <a:latin typeface="Arial" panose="020B0604020202020204" pitchFamily="34" charset="0"/>
              </a:rPr>
              <a:t>°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58373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908050"/>
            <a:ext cx="2728912" cy="331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4" name="Text Box 5"/>
          <p:cNvSpPr txBox="1"/>
          <p:nvPr/>
        </p:nvSpPr>
        <p:spPr>
          <a:xfrm>
            <a:off x="3457575" y="3144838"/>
            <a:ext cx="5435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r>
              <a:rPr lang="en-US" altLang="zh-CN" sz="3600" b="1" dirty="0">
                <a:latin typeface="Times New Roman" panose="02020603050405020304" pitchFamily="18" charset="0"/>
              </a:rPr>
              <a:t>ns+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r>
              <a:rPr lang="en-US" altLang="zh-CN" sz="3600" b="1" dirty="0">
                <a:latin typeface="Times New Roman" panose="02020603050405020304" pitchFamily="18" charset="0"/>
              </a:rPr>
              <a:t>np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     </a:t>
            </a:r>
            <a:r>
              <a:rPr lang="zh-CN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个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58375" name="Text Box 6"/>
          <p:cNvSpPr txBox="1"/>
          <p:nvPr/>
        </p:nvSpPr>
        <p:spPr>
          <a:xfrm>
            <a:off x="3686175" y="3144838"/>
            <a:ext cx="2971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1            2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58376" name="Text Box 7"/>
          <p:cNvSpPr txBox="1"/>
          <p:nvPr/>
        </p:nvSpPr>
        <p:spPr>
          <a:xfrm>
            <a:off x="7254875" y="3144838"/>
            <a:ext cx="609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3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58377" name="Text Box 8"/>
          <p:cNvSpPr txBox="1"/>
          <p:nvPr/>
        </p:nvSpPr>
        <p:spPr>
          <a:xfrm>
            <a:off x="7975600" y="3068638"/>
            <a:ext cx="1066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sp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2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Text Box 2"/>
          <p:cNvSpPr txBox="1"/>
          <p:nvPr/>
        </p:nvSpPr>
        <p:spPr>
          <a:xfrm>
            <a:off x="250825" y="188913"/>
            <a:ext cx="6707188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3600" b="1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杂化轨道的形状和平面型分布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9395" name="Text Box 3"/>
          <p:cNvSpPr txBox="1"/>
          <p:nvPr/>
        </p:nvSpPr>
        <p:spPr>
          <a:xfrm>
            <a:off x="3635375" y="1700213"/>
            <a:ext cx="5049838" cy="133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70000"/>
              </a:lnSpc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杂化轨道由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1/3 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2/3 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轨道组成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兼有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的“遗传特征”。呈葫芦状。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9396" name="Text Box 4"/>
          <p:cNvSpPr txBox="1"/>
          <p:nvPr/>
        </p:nvSpPr>
        <p:spPr>
          <a:xfrm>
            <a:off x="179388" y="4733925"/>
            <a:ext cx="9113837" cy="12985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0000"/>
              </a:lnSpc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硼原子以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8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杂化轨道跟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原子的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轨道重叠，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构成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B-F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键，键角都等于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 </a:t>
            </a:r>
            <a:r>
              <a:rPr lang="zh-CN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939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908050"/>
            <a:ext cx="2728912" cy="331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8" name="Text Box 5"/>
          <p:cNvSpPr txBox="1"/>
          <p:nvPr/>
        </p:nvSpPr>
        <p:spPr>
          <a:xfrm>
            <a:off x="3457575" y="3144838"/>
            <a:ext cx="5435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r>
              <a:rPr lang="en-US" altLang="zh-CN" sz="3600" b="1" dirty="0">
                <a:latin typeface="Times New Roman" panose="02020603050405020304" pitchFamily="18" charset="0"/>
              </a:rPr>
              <a:t>ns+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r>
              <a:rPr lang="en-US" altLang="zh-CN" sz="3600" b="1" dirty="0">
                <a:latin typeface="Times New Roman" panose="02020603050405020304" pitchFamily="18" charset="0"/>
              </a:rPr>
              <a:t>np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     </a:t>
            </a:r>
            <a:r>
              <a:rPr lang="zh-CN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个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59399" name="Text Box 6"/>
          <p:cNvSpPr txBox="1"/>
          <p:nvPr/>
        </p:nvSpPr>
        <p:spPr>
          <a:xfrm>
            <a:off x="3686175" y="3144838"/>
            <a:ext cx="2971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1            2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59400" name="Text Box 7"/>
          <p:cNvSpPr txBox="1"/>
          <p:nvPr/>
        </p:nvSpPr>
        <p:spPr>
          <a:xfrm>
            <a:off x="7254875" y="3144838"/>
            <a:ext cx="609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3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59401" name="Text Box 8"/>
          <p:cNvSpPr txBox="1"/>
          <p:nvPr/>
        </p:nvSpPr>
        <p:spPr>
          <a:xfrm>
            <a:off x="7975600" y="3068638"/>
            <a:ext cx="1066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sp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2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Text Box 433"/>
          <p:cNvSpPr txBox="1"/>
          <p:nvPr/>
        </p:nvSpPr>
        <p:spPr>
          <a:xfrm>
            <a:off x="185738" y="188913"/>
            <a:ext cx="12954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BF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3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60419" name="Text Box 435"/>
          <p:cNvSpPr txBox="1"/>
          <p:nvPr/>
        </p:nvSpPr>
        <p:spPr>
          <a:xfrm>
            <a:off x="3228975" y="188913"/>
            <a:ext cx="57150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5</a:t>
            </a:r>
            <a:r>
              <a:rPr lang="en-US" altLang="zh-CN" sz="3200" b="1" dirty="0">
                <a:latin typeface="Times New Roman" panose="02020603050405020304" pitchFamily="18" charset="0"/>
              </a:rPr>
              <a:t>B                    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9</a:t>
            </a:r>
            <a:r>
              <a:rPr lang="en-US" altLang="zh-CN" sz="3200" b="1" dirty="0">
                <a:latin typeface="Times New Roman" panose="02020603050405020304" pitchFamily="18" charset="0"/>
              </a:rPr>
              <a:t>F</a:t>
            </a:r>
            <a:endParaRPr lang="en-US" altLang="zh-CN" sz="32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0420" name="Text Box 436"/>
          <p:cNvSpPr txBox="1"/>
          <p:nvPr/>
        </p:nvSpPr>
        <p:spPr>
          <a:xfrm>
            <a:off x="3838575" y="188913"/>
            <a:ext cx="54864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             </a:t>
            </a: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5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60421" name="Group 437"/>
          <p:cNvGrpSpPr/>
          <p:nvPr/>
        </p:nvGrpSpPr>
        <p:grpSpPr>
          <a:xfrm>
            <a:off x="566738" y="1125538"/>
            <a:ext cx="2305050" cy="1265237"/>
            <a:chOff x="240" y="432"/>
            <a:chExt cx="1452" cy="797"/>
          </a:xfrm>
        </p:grpSpPr>
        <p:grpSp>
          <p:nvGrpSpPr>
            <p:cNvPr id="60501" name="Group 438"/>
            <p:cNvGrpSpPr/>
            <p:nvPr/>
          </p:nvGrpSpPr>
          <p:grpSpPr>
            <a:xfrm>
              <a:off x="240" y="432"/>
              <a:ext cx="1452" cy="797"/>
              <a:chOff x="1680" y="1200"/>
              <a:chExt cx="1452" cy="797"/>
            </a:xfrm>
          </p:grpSpPr>
          <p:sp>
            <p:nvSpPr>
              <p:cNvPr id="60505" name="Text Box 439"/>
              <p:cNvSpPr txBox="1"/>
              <p:nvPr/>
            </p:nvSpPr>
            <p:spPr>
              <a:xfrm>
                <a:off x="1680" y="1632"/>
                <a:ext cx="1296" cy="36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3200" b="1" dirty="0">
                    <a:latin typeface="Times New Roman" panose="02020603050405020304" pitchFamily="18" charset="0"/>
                  </a:rPr>
                  <a:t>2s      2p</a:t>
                </a:r>
                <a:endParaRPr lang="en-US" altLang="zh-CN" sz="3200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506" name="Group 440"/>
              <p:cNvGrpSpPr/>
              <p:nvPr/>
            </p:nvGrpSpPr>
            <p:grpSpPr>
              <a:xfrm>
                <a:off x="2112" y="1200"/>
                <a:ext cx="1020" cy="340"/>
                <a:chOff x="0" y="3264"/>
                <a:chExt cx="1020" cy="340"/>
              </a:xfrm>
            </p:grpSpPr>
            <p:sp>
              <p:nvSpPr>
                <p:cNvPr id="60515" name="Rectangle 441"/>
                <p:cNvSpPr/>
                <p:nvPr/>
              </p:nvSpPr>
              <p:spPr>
                <a:xfrm>
                  <a:off x="0" y="3264"/>
                  <a:ext cx="1020" cy="340"/>
                </a:xfrm>
                <a:prstGeom prst="rect">
                  <a:avLst/>
                </a:prstGeom>
                <a:noFill/>
                <a:ln w="571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92150" indent="-34798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987425" indent="-294005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281430" indent="-2921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1598930" indent="-31623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dirty="0"/>
                </a:p>
              </p:txBody>
            </p:sp>
            <p:sp>
              <p:nvSpPr>
                <p:cNvPr id="60516" name="Line 442"/>
                <p:cNvSpPr/>
                <p:nvPr/>
              </p:nvSpPr>
              <p:spPr>
                <a:xfrm>
                  <a:off x="340" y="3264"/>
                  <a:ext cx="0" cy="340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517" name="Line 443"/>
                <p:cNvSpPr/>
                <p:nvPr/>
              </p:nvSpPr>
              <p:spPr>
                <a:xfrm>
                  <a:off x="680" y="3264"/>
                  <a:ext cx="0" cy="340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60507" name="Group 444"/>
              <p:cNvGrpSpPr/>
              <p:nvPr/>
            </p:nvGrpSpPr>
            <p:grpSpPr>
              <a:xfrm>
                <a:off x="1728" y="1344"/>
                <a:ext cx="215" cy="215"/>
                <a:chOff x="2064" y="2736"/>
                <a:chExt cx="215" cy="215"/>
              </a:xfrm>
            </p:grpSpPr>
            <p:grpSp>
              <p:nvGrpSpPr>
                <p:cNvPr id="60509" name="Group 445"/>
                <p:cNvGrpSpPr/>
                <p:nvPr/>
              </p:nvGrpSpPr>
              <p:grpSpPr>
                <a:xfrm>
                  <a:off x="2064" y="2759"/>
                  <a:ext cx="71" cy="192"/>
                  <a:chOff x="1824" y="3264"/>
                  <a:chExt cx="71" cy="192"/>
                </a:xfrm>
              </p:grpSpPr>
              <p:sp>
                <p:nvSpPr>
                  <p:cNvPr id="60513" name="Line 446"/>
                  <p:cNvSpPr/>
                  <p:nvPr/>
                </p:nvSpPr>
                <p:spPr>
                  <a:xfrm flipH="1">
                    <a:off x="1824" y="3264"/>
                    <a:ext cx="61" cy="61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0514" name="Line 447"/>
                  <p:cNvSpPr/>
                  <p:nvPr/>
                </p:nvSpPr>
                <p:spPr>
                  <a:xfrm>
                    <a:off x="1895" y="3264"/>
                    <a:ext cx="0" cy="192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60510" name="Group 448"/>
                <p:cNvGrpSpPr/>
                <p:nvPr/>
              </p:nvGrpSpPr>
              <p:grpSpPr>
                <a:xfrm rot="10800000">
                  <a:off x="2208" y="2736"/>
                  <a:ext cx="71" cy="192"/>
                  <a:chOff x="1824" y="3264"/>
                  <a:chExt cx="71" cy="192"/>
                </a:xfrm>
              </p:grpSpPr>
              <p:sp>
                <p:nvSpPr>
                  <p:cNvPr id="60511" name="Line 449"/>
                  <p:cNvSpPr/>
                  <p:nvPr/>
                </p:nvSpPr>
                <p:spPr>
                  <a:xfrm flipH="1">
                    <a:off x="1824" y="3264"/>
                    <a:ext cx="61" cy="61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60512" name="Line 450"/>
                  <p:cNvSpPr/>
                  <p:nvPr/>
                </p:nvSpPr>
                <p:spPr>
                  <a:xfrm>
                    <a:off x="1895" y="3264"/>
                    <a:ext cx="0" cy="192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60508" name="Rectangle 451"/>
              <p:cNvSpPr/>
              <p:nvPr/>
            </p:nvSpPr>
            <p:spPr>
              <a:xfrm>
                <a:off x="1680" y="1296"/>
                <a:ext cx="34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</p:grpSp>
        <p:grpSp>
          <p:nvGrpSpPr>
            <p:cNvPr id="60502" name="Group 452"/>
            <p:cNvGrpSpPr/>
            <p:nvPr/>
          </p:nvGrpSpPr>
          <p:grpSpPr>
            <a:xfrm>
              <a:off x="768" y="528"/>
              <a:ext cx="71" cy="192"/>
              <a:chOff x="1824" y="3264"/>
              <a:chExt cx="71" cy="192"/>
            </a:xfrm>
          </p:grpSpPr>
          <p:sp>
            <p:nvSpPr>
              <p:cNvPr id="60503" name="Line 453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504" name="Line 454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0422" name="Group 455"/>
          <p:cNvGrpSpPr/>
          <p:nvPr/>
        </p:nvGrpSpPr>
        <p:grpSpPr>
          <a:xfrm>
            <a:off x="2928938" y="1125538"/>
            <a:ext cx="1600200" cy="960437"/>
            <a:chOff x="1776" y="864"/>
            <a:chExt cx="1008" cy="605"/>
          </a:xfrm>
        </p:grpSpPr>
        <p:grpSp>
          <p:nvGrpSpPr>
            <p:cNvPr id="60497" name="Group 456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60499" name="Text Box 457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500" name="Line 458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60498" name="Text Box 459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3200" b="1" dirty="0">
                  <a:latin typeface="Times New Roman" panose="02020603050405020304" pitchFamily="18" charset="0"/>
                </a:rPr>
                <a:t>激发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423" name="Group 460"/>
          <p:cNvGrpSpPr/>
          <p:nvPr/>
        </p:nvGrpSpPr>
        <p:grpSpPr>
          <a:xfrm>
            <a:off x="4605338" y="1125538"/>
            <a:ext cx="2305050" cy="1265237"/>
            <a:chOff x="2784" y="432"/>
            <a:chExt cx="1452" cy="797"/>
          </a:xfrm>
        </p:grpSpPr>
        <p:grpSp>
          <p:nvGrpSpPr>
            <p:cNvPr id="60481" name="Group 461"/>
            <p:cNvGrpSpPr/>
            <p:nvPr/>
          </p:nvGrpSpPr>
          <p:grpSpPr>
            <a:xfrm>
              <a:off x="2784" y="432"/>
              <a:ext cx="1452" cy="797"/>
              <a:chOff x="3264" y="1248"/>
              <a:chExt cx="1452" cy="797"/>
            </a:xfrm>
          </p:grpSpPr>
          <p:sp>
            <p:nvSpPr>
              <p:cNvPr id="60485" name="Text Box 462"/>
              <p:cNvSpPr txBox="1"/>
              <p:nvPr/>
            </p:nvSpPr>
            <p:spPr>
              <a:xfrm>
                <a:off x="3264" y="1680"/>
                <a:ext cx="1296" cy="36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3200" b="1" dirty="0">
                    <a:latin typeface="Times New Roman" panose="02020603050405020304" pitchFamily="18" charset="0"/>
                  </a:rPr>
                  <a:t>2s      2p</a:t>
                </a:r>
                <a:endParaRPr lang="en-US" altLang="zh-CN" sz="3200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486" name="Group 463"/>
              <p:cNvGrpSpPr/>
              <p:nvPr/>
            </p:nvGrpSpPr>
            <p:grpSpPr>
              <a:xfrm>
                <a:off x="3696" y="1248"/>
                <a:ext cx="1020" cy="340"/>
                <a:chOff x="0" y="3264"/>
                <a:chExt cx="1020" cy="340"/>
              </a:xfrm>
            </p:grpSpPr>
            <p:sp>
              <p:nvSpPr>
                <p:cNvPr id="60494" name="Rectangle 464"/>
                <p:cNvSpPr/>
                <p:nvPr/>
              </p:nvSpPr>
              <p:spPr>
                <a:xfrm>
                  <a:off x="0" y="3264"/>
                  <a:ext cx="1020" cy="340"/>
                </a:xfrm>
                <a:prstGeom prst="rect">
                  <a:avLst/>
                </a:prstGeom>
                <a:noFill/>
                <a:ln w="571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92150" indent="-34798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987425" indent="-294005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281430" indent="-2921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1598930" indent="-31623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dirty="0"/>
                </a:p>
              </p:txBody>
            </p:sp>
            <p:sp>
              <p:nvSpPr>
                <p:cNvPr id="60495" name="Line 465"/>
                <p:cNvSpPr/>
                <p:nvPr/>
              </p:nvSpPr>
              <p:spPr>
                <a:xfrm>
                  <a:off x="340" y="3264"/>
                  <a:ext cx="0" cy="340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96" name="Line 466"/>
                <p:cNvSpPr/>
                <p:nvPr/>
              </p:nvSpPr>
              <p:spPr>
                <a:xfrm>
                  <a:off x="680" y="3264"/>
                  <a:ext cx="0" cy="340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487" name="Rectangle 467"/>
              <p:cNvSpPr/>
              <p:nvPr/>
            </p:nvSpPr>
            <p:spPr>
              <a:xfrm>
                <a:off x="3264" y="1344"/>
                <a:ext cx="34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grpSp>
            <p:nvGrpSpPr>
              <p:cNvPr id="60488" name="Group 468"/>
              <p:cNvGrpSpPr/>
              <p:nvPr/>
            </p:nvGrpSpPr>
            <p:grpSpPr>
              <a:xfrm>
                <a:off x="3360" y="1392"/>
                <a:ext cx="71" cy="192"/>
                <a:chOff x="1824" y="3264"/>
                <a:chExt cx="71" cy="192"/>
              </a:xfrm>
            </p:grpSpPr>
            <p:sp>
              <p:nvSpPr>
                <p:cNvPr id="60492" name="Line 46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93" name="Line 47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60489" name="Group 471"/>
              <p:cNvGrpSpPr/>
              <p:nvPr/>
            </p:nvGrpSpPr>
            <p:grpSpPr>
              <a:xfrm>
                <a:off x="3792" y="1344"/>
                <a:ext cx="71" cy="192"/>
                <a:chOff x="1824" y="3264"/>
                <a:chExt cx="71" cy="192"/>
              </a:xfrm>
            </p:grpSpPr>
            <p:sp>
              <p:nvSpPr>
                <p:cNvPr id="60490" name="Line 472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91" name="Line 473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0482" name="Group 474"/>
            <p:cNvGrpSpPr/>
            <p:nvPr/>
          </p:nvGrpSpPr>
          <p:grpSpPr>
            <a:xfrm>
              <a:off x="3648" y="528"/>
              <a:ext cx="71" cy="192"/>
              <a:chOff x="1824" y="3264"/>
              <a:chExt cx="71" cy="192"/>
            </a:xfrm>
          </p:grpSpPr>
          <p:sp>
            <p:nvSpPr>
              <p:cNvPr id="60483" name="Line 47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484" name="Line 47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0424" name="Group 477"/>
          <p:cNvGrpSpPr/>
          <p:nvPr/>
        </p:nvGrpSpPr>
        <p:grpSpPr>
          <a:xfrm>
            <a:off x="7148513" y="1125538"/>
            <a:ext cx="1600200" cy="960437"/>
            <a:chOff x="1776" y="864"/>
            <a:chExt cx="1008" cy="605"/>
          </a:xfrm>
        </p:grpSpPr>
        <p:grpSp>
          <p:nvGrpSpPr>
            <p:cNvPr id="60477" name="Group 478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60479" name="Text Box 479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80" name="Line 480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60478" name="Text Box 481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3200" b="1" dirty="0">
                  <a:latin typeface="Times New Roman" panose="02020603050405020304" pitchFamily="18" charset="0"/>
                </a:rPr>
                <a:t>杂化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425" name="Group 482"/>
          <p:cNvGrpSpPr/>
          <p:nvPr/>
        </p:nvGrpSpPr>
        <p:grpSpPr>
          <a:xfrm>
            <a:off x="539750" y="2492375"/>
            <a:ext cx="2743200" cy="1341438"/>
            <a:chOff x="528" y="2736"/>
            <a:chExt cx="1728" cy="845"/>
          </a:xfrm>
        </p:grpSpPr>
        <p:sp>
          <p:nvSpPr>
            <p:cNvPr id="60462" name="Text Box 483"/>
            <p:cNvSpPr txBox="1"/>
            <p:nvPr/>
          </p:nvSpPr>
          <p:spPr>
            <a:xfrm>
              <a:off x="864" y="3216"/>
              <a:ext cx="1392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sp</a:t>
              </a:r>
              <a:r>
                <a:rPr lang="en-US" altLang="zh-CN" sz="3200" b="1" baseline="30000" dirty="0">
                  <a:latin typeface="Times New Roman" panose="02020603050405020304" pitchFamily="18" charset="0"/>
                </a:rPr>
                <a:t>2</a:t>
              </a:r>
              <a:r>
                <a:rPr lang="en-US" altLang="zh-CN" sz="3200" b="1" dirty="0">
                  <a:latin typeface="Times New Roman" panose="02020603050405020304" pitchFamily="18" charset="0"/>
                </a:rPr>
                <a:t>     2p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0463" name="Group 484"/>
            <p:cNvGrpSpPr/>
            <p:nvPr/>
          </p:nvGrpSpPr>
          <p:grpSpPr>
            <a:xfrm>
              <a:off x="528" y="2832"/>
              <a:ext cx="1020" cy="340"/>
              <a:chOff x="0" y="3264"/>
              <a:chExt cx="1020" cy="340"/>
            </a:xfrm>
          </p:grpSpPr>
          <p:sp>
            <p:nvSpPr>
              <p:cNvPr id="60474" name="Rectangle 485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60475" name="Line 486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476" name="Line 487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0464" name="Rectangle 488"/>
            <p:cNvSpPr/>
            <p:nvPr/>
          </p:nvSpPr>
          <p:spPr>
            <a:xfrm>
              <a:off x="1632" y="2736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60465" name="Group 489"/>
            <p:cNvGrpSpPr/>
            <p:nvPr/>
          </p:nvGrpSpPr>
          <p:grpSpPr>
            <a:xfrm>
              <a:off x="624" y="2928"/>
              <a:ext cx="71" cy="192"/>
              <a:chOff x="1824" y="3264"/>
              <a:chExt cx="71" cy="192"/>
            </a:xfrm>
          </p:grpSpPr>
          <p:sp>
            <p:nvSpPr>
              <p:cNvPr id="60472" name="Line 490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473" name="Line 491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60466" name="Group 492"/>
            <p:cNvGrpSpPr/>
            <p:nvPr/>
          </p:nvGrpSpPr>
          <p:grpSpPr>
            <a:xfrm>
              <a:off x="960" y="2928"/>
              <a:ext cx="71" cy="192"/>
              <a:chOff x="1824" y="3264"/>
              <a:chExt cx="71" cy="192"/>
            </a:xfrm>
          </p:grpSpPr>
          <p:sp>
            <p:nvSpPr>
              <p:cNvPr id="60470" name="Line 493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471" name="Line 494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60467" name="Group 495"/>
            <p:cNvGrpSpPr/>
            <p:nvPr/>
          </p:nvGrpSpPr>
          <p:grpSpPr>
            <a:xfrm>
              <a:off x="1296" y="2928"/>
              <a:ext cx="71" cy="192"/>
              <a:chOff x="1824" y="3264"/>
              <a:chExt cx="71" cy="192"/>
            </a:xfrm>
          </p:grpSpPr>
          <p:sp>
            <p:nvSpPr>
              <p:cNvPr id="60468" name="Line 49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469" name="Line 49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0426" name="Group 498"/>
          <p:cNvGrpSpPr/>
          <p:nvPr/>
        </p:nvGrpSpPr>
        <p:grpSpPr>
          <a:xfrm>
            <a:off x="3005138" y="2420938"/>
            <a:ext cx="1600200" cy="960437"/>
            <a:chOff x="1776" y="864"/>
            <a:chExt cx="1008" cy="605"/>
          </a:xfrm>
        </p:grpSpPr>
        <p:grpSp>
          <p:nvGrpSpPr>
            <p:cNvPr id="60458" name="Group 499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60460" name="Text Box 500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61" name="Line 501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60459" name="Text Box 502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3F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427" name="Group 503"/>
          <p:cNvGrpSpPr/>
          <p:nvPr/>
        </p:nvGrpSpPr>
        <p:grpSpPr>
          <a:xfrm>
            <a:off x="4529138" y="2497138"/>
            <a:ext cx="3048000" cy="1341437"/>
            <a:chOff x="2736" y="1296"/>
            <a:chExt cx="1920" cy="845"/>
          </a:xfrm>
        </p:grpSpPr>
        <p:grpSp>
          <p:nvGrpSpPr>
            <p:cNvPr id="60431" name="Group 504"/>
            <p:cNvGrpSpPr/>
            <p:nvPr/>
          </p:nvGrpSpPr>
          <p:grpSpPr>
            <a:xfrm>
              <a:off x="3552" y="1440"/>
              <a:ext cx="215" cy="215"/>
              <a:chOff x="2064" y="2736"/>
              <a:chExt cx="215" cy="215"/>
            </a:xfrm>
          </p:grpSpPr>
          <p:grpSp>
            <p:nvGrpSpPr>
              <p:cNvPr id="60452" name="Group 505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60456" name="Line 506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57" name="Line 507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60453" name="Group 508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60454" name="Line 50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55" name="Line 51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60432" name="Text Box 511"/>
            <p:cNvSpPr txBox="1"/>
            <p:nvPr/>
          </p:nvSpPr>
          <p:spPr>
            <a:xfrm>
              <a:off x="2736" y="1776"/>
              <a:ext cx="192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  <a:r>
                <a:rPr lang="en-US" altLang="zh-CN" sz="3200" b="1" dirty="0">
                  <a:latin typeface="Times New Roman" panose="02020603050405020304" pitchFamily="18" charset="0"/>
                </a:rPr>
                <a:t> sp</a:t>
              </a:r>
              <a:r>
                <a:rPr lang="en-US" altLang="zh-CN" sz="3200" b="1" baseline="30000" dirty="0">
                  <a:latin typeface="Times New Roman" panose="02020603050405020304" pitchFamily="18" charset="0"/>
                </a:rPr>
                <a:t>2</a:t>
              </a:r>
              <a:r>
                <a:rPr lang="en-US" altLang="zh-CN" sz="3200" b="1" dirty="0">
                  <a:latin typeface="Times New Roman" panose="02020603050405020304" pitchFamily="18" charset="0"/>
                </a:rPr>
                <a:t>-p    2p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0433" name="Group 512"/>
            <p:cNvGrpSpPr/>
            <p:nvPr/>
          </p:nvGrpSpPr>
          <p:grpSpPr>
            <a:xfrm>
              <a:off x="2749" y="1392"/>
              <a:ext cx="1055" cy="340"/>
              <a:chOff x="0" y="3264"/>
              <a:chExt cx="1020" cy="340"/>
            </a:xfrm>
          </p:grpSpPr>
          <p:sp>
            <p:nvSpPr>
              <p:cNvPr id="60449" name="Rectangle 513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60450" name="Line 514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451" name="Line 515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0434" name="Rectangle 516"/>
            <p:cNvSpPr/>
            <p:nvPr/>
          </p:nvSpPr>
          <p:spPr>
            <a:xfrm>
              <a:off x="3876" y="1296"/>
              <a:ext cx="352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60435" name="Group 517"/>
            <p:cNvGrpSpPr/>
            <p:nvPr/>
          </p:nvGrpSpPr>
          <p:grpSpPr>
            <a:xfrm>
              <a:off x="2832" y="1440"/>
              <a:ext cx="215" cy="215"/>
              <a:chOff x="2064" y="2736"/>
              <a:chExt cx="215" cy="215"/>
            </a:xfrm>
          </p:grpSpPr>
          <p:grpSp>
            <p:nvGrpSpPr>
              <p:cNvPr id="60443" name="Group 518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60447" name="Line 51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48" name="Line 52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60444" name="Group 521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60445" name="Line 522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46" name="Line 523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0436" name="Group 524"/>
            <p:cNvGrpSpPr/>
            <p:nvPr/>
          </p:nvGrpSpPr>
          <p:grpSpPr>
            <a:xfrm>
              <a:off x="3168" y="1440"/>
              <a:ext cx="215" cy="215"/>
              <a:chOff x="2064" y="2736"/>
              <a:chExt cx="215" cy="215"/>
            </a:xfrm>
          </p:grpSpPr>
          <p:grpSp>
            <p:nvGrpSpPr>
              <p:cNvPr id="60437" name="Group 525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60441" name="Line 526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42" name="Line 527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60438" name="Group 528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60439" name="Line 52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40" name="Line 53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</p:grpSp>
      <p:sp>
        <p:nvSpPr>
          <p:cNvPr id="60428" name="Text Box 531"/>
          <p:cNvSpPr txBox="1"/>
          <p:nvPr/>
        </p:nvSpPr>
        <p:spPr>
          <a:xfrm>
            <a:off x="6877050" y="3284538"/>
            <a:ext cx="2471738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平面三角形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0429" name="Picture 13" descr="本04图11-8"/>
          <p:cNvPicPr>
            <a:picLocks noChangeAspect="1"/>
          </p:cNvPicPr>
          <p:nvPr/>
        </p:nvPicPr>
        <p:blipFill>
          <a:blip r:embed="rId1">
            <a:lum contrast="66000"/>
          </a:blip>
          <a:srcRect r="5478"/>
          <a:stretch>
            <a:fillRect/>
          </a:stretch>
        </p:blipFill>
        <p:spPr>
          <a:xfrm>
            <a:off x="3562350" y="4005263"/>
            <a:ext cx="4465638" cy="250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30" name="Text Box 102"/>
          <p:cNvSpPr txBox="1"/>
          <p:nvPr/>
        </p:nvSpPr>
        <p:spPr>
          <a:xfrm>
            <a:off x="323850" y="4478338"/>
            <a:ext cx="2740025" cy="1038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5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中心原子的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个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杂化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5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轨道构型为平面三角形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Text Box 2"/>
          <p:cNvSpPr txBox="1"/>
          <p:nvPr/>
        </p:nvSpPr>
        <p:spPr>
          <a:xfrm>
            <a:off x="179388" y="188913"/>
            <a:ext cx="3136900" cy="58896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碳原子的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3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443" name="Text Box 353"/>
          <p:cNvSpPr txBox="1"/>
          <p:nvPr/>
        </p:nvSpPr>
        <p:spPr>
          <a:xfrm>
            <a:off x="3924300" y="115888"/>
            <a:ext cx="22098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CH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=CH</a:t>
            </a:r>
            <a:r>
              <a:rPr lang="en-US" altLang="zh-CN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3200" b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0836" name="Text Box 4"/>
          <p:cNvSpPr txBox="1"/>
          <p:nvPr/>
        </p:nvSpPr>
        <p:spPr>
          <a:xfrm>
            <a:off x="250825" y="1052513"/>
            <a:ext cx="8893175" cy="1682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实验测得：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latin typeface="Arial" panose="020B0604020202020204" pitchFamily="34" charset="0"/>
              </a:rPr>
              <a:t>=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键能是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146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千卡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摩尔，小于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C-C 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键的键能之和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2×83 </a:t>
            </a:r>
            <a:r>
              <a:rPr lang="zh-CN" altLang="en-US" b="1" dirty="0">
                <a:latin typeface="Arial" panose="020B0604020202020204" pitchFamily="34" charset="0"/>
              </a:rPr>
              <a:t>千卡</a:t>
            </a:r>
            <a:r>
              <a:rPr lang="en-US" altLang="zh-CN" b="1" dirty="0">
                <a:latin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</a:rPr>
              <a:t>摩尔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。说明双键中的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个键不等同，键能一个大一个小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0837" name="Text Box 5"/>
          <p:cNvSpPr txBox="1"/>
          <p:nvPr/>
        </p:nvSpPr>
        <p:spPr>
          <a:xfrm>
            <a:off x="2085975" y="3190875"/>
            <a:ext cx="16954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=CH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b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0838" name="Line 6"/>
          <p:cNvSpPr/>
          <p:nvPr/>
        </p:nvSpPr>
        <p:spPr>
          <a:xfrm>
            <a:off x="3741738" y="3479800"/>
            <a:ext cx="1008062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0839" name="Text Box 7"/>
          <p:cNvSpPr txBox="1"/>
          <p:nvPr/>
        </p:nvSpPr>
        <p:spPr>
          <a:xfrm>
            <a:off x="3814763" y="2924175"/>
            <a:ext cx="7810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endParaRPr lang="en-US" altLang="zh-CN" sz="2400" b="1" baseline="-250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0840" name="Text Box 8"/>
          <p:cNvSpPr txBox="1"/>
          <p:nvPr/>
        </p:nvSpPr>
        <p:spPr>
          <a:xfrm>
            <a:off x="4678363" y="3211513"/>
            <a:ext cx="234156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—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0844" name="Text Box 12"/>
          <p:cNvSpPr txBox="1"/>
          <p:nvPr/>
        </p:nvSpPr>
        <p:spPr>
          <a:xfrm>
            <a:off x="325438" y="4240213"/>
            <a:ext cx="82788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乙烯容易发生加成反应，双键中</a:t>
            </a:r>
            <a:r>
              <a:rPr lang="en-US" altLang="zh-CN" sz="2400" b="1" dirty="0">
                <a:latin typeface="Arial" panose="020B0604020202020204" pitchFamily="34" charset="0"/>
              </a:rPr>
              <a:t>1</a:t>
            </a:r>
            <a:r>
              <a:rPr lang="zh-CN" altLang="en-US" sz="2400" b="1" dirty="0">
                <a:latin typeface="Arial" panose="020B0604020202020204" pitchFamily="34" charset="0"/>
              </a:rPr>
              <a:t>个键破裂，另一个键保留。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20845" name="Text Box 13"/>
          <p:cNvSpPr txBox="1"/>
          <p:nvPr/>
        </p:nvSpPr>
        <p:spPr>
          <a:xfrm>
            <a:off x="514350" y="5013325"/>
            <a:ext cx="8023225" cy="1016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说明：</a:t>
            </a:r>
            <a:r>
              <a:rPr lang="zh-CN" altLang="en-US" sz="2400" b="1" dirty="0">
                <a:latin typeface="Arial" panose="020B0604020202020204" pitchFamily="34" charset="0"/>
              </a:rPr>
              <a:t>组成双键的</a:t>
            </a:r>
            <a:r>
              <a:rPr lang="en-US" altLang="zh-CN" sz="2400" b="1" dirty="0">
                <a:latin typeface="Arial" panose="020B0604020202020204" pitchFamily="34" charset="0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</a:rPr>
              <a:t>个键并不相同，其中一个键比较活泼，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另一个键比较稳固（键能大）。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/>
      <p:bldP spid="120837" grpId="0"/>
      <p:bldP spid="120839" grpId="0"/>
      <p:bldP spid="120840" grpId="0"/>
      <p:bldP spid="120844" grpId="0"/>
      <p:bldP spid="12084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88913"/>
            <a:ext cx="4514850" cy="2638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7" name="Text Box 5"/>
          <p:cNvSpPr txBox="1"/>
          <p:nvPr/>
        </p:nvSpPr>
        <p:spPr>
          <a:xfrm>
            <a:off x="250825" y="3068638"/>
            <a:ext cx="8583613" cy="9509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物理方法测定：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3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        乙烯分子中所有</a:t>
            </a:r>
            <a:r>
              <a:rPr lang="en-US" altLang="zh-CN" sz="2400" b="1" dirty="0">
                <a:latin typeface="Arial" panose="020B0604020202020204" pitchFamily="34" charset="0"/>
              </a:rPr>
              <a:t>6</a:t>
            </a:r>
            <a:r>
              <a:rPr lang="zh-CN" altLang="en-US" sz="2400" b="1" dirty="0">
                <a:latin typeface="Arial" panose="020B0604020202020204" pitchFamily="34" charset="0"/>
              </a:rPr>
              <a:t>个原子位于同一平面，键角接近</a:t>
            </a:r>
            <a:r>
              <a:rPr lang="en-US" altLang="zh-CN" sz="2400" b="1" dirty="0">
                <a:latin typeface="Arial" panose="020B0604020202020204" pitchFamily="34" charset="0"/>
              </a:rPr>
              <a:t>120°</a:t>
            </a:r>
            <a:r>
              <a:rPr lang="zh-CN" altLang="en-US" sz="2400" b="1" dirty="0">
                <a:latin typeface="Arial" panose="020B0604020202020204" pitchFamily="34" charset="0"/>
              </a:rPr>
              <a:t>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62468" name="Text Box 6"/>
          <p:cNvSpPr txBox="1"/>
          <p:nvPr/>
        </p:nvSpPr>
        <p:spPr>
          <a:xfrm>
            <a:off x="1331913" y="4941888"/>
            <a:ext cx="638968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应用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Arial" panose="020B0604020202020204" pitchFamily="34" charset="0"/>
              </a:rPr>
              <a:t>2</a:t>
            </a:r>
            <a:r>
              <a:rPr lang="zh-CN" altLang="en-US" sz="2400" b="1" dirty="0">
                <a:latin typeface="Arial" panose="020B0604020202020204" pitchFamily="34" charset="0"/>
              </a:rPr>
              <a:t>杂化理论，很容易解释上述实验事实。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Text Box 353"/>
          <p:cNvSpPr txBox="1"/>
          <p:nvPr/>
        </p:nvSpPr>
        <p:spPr>
          <a:xfrm>
            <a:off x="395288" y="0"/>
            <a:ext cx="2209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CH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=CH</a:t>
            </a:r>
            <a:r>
              <a:rPr lang="en-US" altLang="zh-CN" sz="32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32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3491" name="Text Box 355"/>
          <p:cNvSpPr txBox="1"/>
          <p:nvPr/>
        </p:nvSpPr>
        <p:spPr>
          <a:xfrm>
            <a:off x="2665413" y="44450"/>
            <a:ext cx="754062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3200" b="1" dirty="0">
                <a:latin typeface="Times New Roman" panose="02020603050405020304" pitchFamily="18" charset="0"/>
              </a:rPr>
              <a:t>C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63492" name="Text Box 356"/>
          <p:cNvSpPr txBox="1"/>
          <p:nvPr/>
        </p:nvSpPr>
        <p:spPr>
          <a:xfrm>
            <a:off x="3563938" y="44450"/>
            <a:ext cx="20161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63493" name="Group 404"/>
          <p:cNvGrpSpPr/>
          <p:nvPr/>
        </p:nvGrpSpPr>
        <p:grpSpPr>
          <a:xfrm>
            <a:off x="3779838" y="3449638"/>
            <a:ext cx="1447800" cy="579437"/>
            <a:chOff x="1632" y="1872"/>
            <a:chExt cx="576" cy="439"/>
          </a:xfrm>
        </p:grpSpPr>
        <p:sp>
          <p:nvSpPr>
            <p:cNvPr id="63592" name="Text Box 405"/>
            <p:cNvSpPr txBox="1"/>
            <p:nvPr/>
          </p:nvSpPr>
          <p:spPr>
            <a:xfrm>
              <a:off x="1632" y="1872"/>
              <a:ext cx="576" cy="439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3593" name="Line 406"/>
            <p:cNvSpPr/>
            <p:nvPr/>
          </p:nvSpPr>
          <p:spPr>
            <a:xfrm>
              <a:off x="1632" y="2064"/>
              <a:ext cx="567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sp>
      </p:grpSp>
      <p:sp>
        <p:nvSpPr>
          <p:cNvPr id="63494" name="Text Box 407"/>
          <p:cNvSpPr txBox="1"/>
          <p:nvPr/>
        </p:nvSpPr>
        <p:spPr>
          <a:xfrm>
            <a:off x="3708400" y="3068638"/>
            <a:ext cx="1524000" cy="519112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杂化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495" name="Text Box 29"/>
          <p:cNvSpPr txBox="1"/>
          <p:nvPr/>
        </p:nvSpPr>
        <p:spPr>
          <a:xfrm>
            <a:off x="468313" y="4941888"/>
            <a:ext cx="849788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轨道只和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轨道杂化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另一个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轨道保持不变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3496" name="Group 384"/>
          <p:cNvGrpSpPr/>
          <p:nvPr/>
        </p:nvGrpSpPr>
        <p:grpSpPr>
          <a:xfrm>
            <a:off x="1116013" y="3232150"/>
            <a:ext cx="2305050" cy="1204913"/>
            <a:chOff x="3264" y="1248"/>
            <a:chExt cx="1452" cy="759"/>
          </a:xfrm>
        </p:grpSpPr>
        <p:sp>
          <p:nvSpPr>
            <p:cNvPr id="63580" name="Text Box 385"/>
            <p:cNvSpPr txBox="1"/>
            <p:nvPr/>
          </p:nvSpPr>
          <p:spPr>
            <a:xfrm>
              <a:off x="3264" y="1680"/>
              <a:ext cx="1296" cy="327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</a:rPr>
                <a:t>2s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3581" name="Group 386"/>
            <p:cNvGrpSpPr/>
            <p:nvPr/>
          </p:nvGrpSpPr>
          <p:grpSpPr>
            <a:xfrm>
              <a:off x="3696" y="1248"/>
              <a:ext cx="1020" cy="340"/>
              <a:chOff x="0" y="3264"/>
              <a:chExt cx="1020" cy="340"/>
            </a:xfrm>
          </p:grpSpPr>
          <p:sp>
            <p:nvSpPr>
              <p:cNvPr id="63589" name="Rectangle 387"/>
              <p:cNvSpPr/>
              <p:nvPr/>
            </p:nvSpPr>
            <p:spPr>
              <a:xfrm>
                <a:off x="0" y="3264"/>
                <a:ext cx="102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63590" name="Line 388"/>
              <p:cNvSpPr/>
              <p:nvPr/>
            </p:nvSpPr>
            <p:spPr>
              <a:xfrm>
                <a:off x="34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3591" name="Line 389"/>
              <p:cNvSpPr/>
              <p:nvPr/>
            </p:nvSpPr>
            <p:spPr>
              <a:xfrm>
                <a:off x="680" y="3264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3582" name="Rectangle 390"/>
            <p:cNvSpPr/>
            <p:nvPr/>
          </p:nvSpPr>
          <p:spPr>
            <a:xfrm>
              <a:off x="3264" y="1344"/>
              <a:ext cx="34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63583" name="Group 391"/>
            <p:cNvGrpSpPr/>
            <p:nvPr/>
          </p:nvGrpSpPr>
          <p:grpSpPr>
            <a:xfrm>
              <a:off x="3360" y="1392"/>
              <a:ext cx="71" cy="192"/>
              <a:chOff x="1824" y="3264"/>
              <a:chExt cx="71" cy="192"/>
            </a:xfrm>
          </p:grpSpPr>
          <p:sp>
            <p:nvSpPr>
              <p:cNvPr id="63587" name="Line 39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3588" name="Line 39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63584" name="Group 394"/>
            <p:cNvGrpSpPr/>
            <p:nvPr/>
          </p:nvGrpSpPr>
          <p:grpSpPr>
            <a:xfrm>
              <a:off x="3792" y="1344"/>
              <a:ext cx="71" cy="192"/>
              <a:chOff x="1824" y="3264"/>
              <a:chExt cx="71" cy="192"/>
            </a:xfrm>
          </p:grpSpPr>
          <p:sp>
            <p:nvSpPr>
              <p:cNvPr id="63585" name="Line 39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3586" name="Line 39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3497" name="Group 397"/>
          <p:cNvGrpSpPr/>
          <p:nvPr/>
        </p:nvGrpSpPr>
        <p:grpSpPr>
          <a:xfrm>
            <a:off x="2520950" y="3375025"/>
            <a:ext cx="112713" cy="304800"/>
            <a:chOff x="1824" y="3264"/>
            <a:chExt cx="71" cy="192"/>
          </a:xfrm>
        </p:grpSpPr>
        <p:sp>
          <p:nvSpPr>
            <p:cNvPr id="63578" name="Line 39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79" name="Line 39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498" name="Group 400"/>
          <p:cNvGrpSpPr/>
          <p:nvPr/>
        </p:nvGrpSpPr>
        <p:grpSpPr>
          <a:xfrm>
            <a:off x="3060700" y="3375025"/>
            <a:ext cx="112713" cy="304800"/>
            <a:chOff x="1824" y="3264"/>
            <a:chExt cx="71" cy="192"/>
          </a:xfrm>
        </p:grpSpPr>
        <p:sp>
          <p:nvSpPr>
            <p:cNvPr id="63576" name="Line 401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77" name="Line 402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499" name="Group 372"/>
          <p:cNvGrpSpPr/>
          <p:nvPr/>
        </p:nvGrpSpPr>
        <p:grpSpPr>
          <a:xfrm>
            <a:off x="1957388" y="3389313"/>
            <a:ext cx="112712" cy="304800"/>
            <a:chOff x="1824" y="3264"/>
            <a:chExt cx="71" cy="192"/>
          </a:xfrm>
        </p:grpSpPr>
        <p:sp>
          <p:nvSpPr>
            <p:cNvPr id="63574" name="Line 373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75" name="Line 374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3500" name="Text Box 56"/>
          <p:cNvSpPr txBox="1"/>
          <p:nvPr/>
        </p:nvSpPr>
        <p:spPr>
          <a:xfrm>
            <a:off x="1771650" y="3751263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01" name="Text Box 57"/>
          <p:cNvSpPr txBox="1"/>
          <p:nvPr/>
        </p:nvSpPr>
        <p:spPr>
          <a:xfrm>
            <a:off x="2376488" y="3751263"/>
            <a:ext cx="5794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02" name="Text Box 58"/>
          <p:cNvSpPr txBox="1"/>
          <p:nvPr/>
        </p:nvSpPr>
        <p:spPr>
          <a:xfrm>
            <a:off x="2924175" y="3749675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03" name="Text Box 359"/>
          <p:cNvSpPr txBox="1"/>
          <p:nvPr/>
        </p:nvSpPr>
        <p:spPr>
          <a:xfrm>
            <a:off x="1042988" y="1830388"/>
            <a:ext cx="649287" cy="519112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2s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63504" name="Group 360"/>
          <p:cNvGrpSpPr/>
          <p:nvPr/>
        </p:nvGrpSpPr>
        <p:grpSpPr>
          <a:xfrm>
            <a:off x="1728788" y="1144588"/>
            <a:ext cx="1619250" cy="539750"/>
            <a:chOff x="0" y="3264"/>
            <a:chExt cx="1020" cy="340"/>
          </a:xfrm>
        </p:grpSpPr>
        <p:sp>
          <p:nvSpPr>
            <p:cNvPr id="63571" name="Rectangle 361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3572" name="Line 362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73" name="Line 363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505" name="Group 364"/>
          <p:cNvGrpSpPr/>
          <p:nvPr/>
        </p:nvGrpSpPr>
        <p:grpSpPr>
          <a:xfrm>
            <a:off x="1119188" y="1373188"/>
            <a:ext cx="341312" cy="341312"/>
            <a:chOff x="2064" y="2736"/>
            <a:chExt cx="215" cy="215"/>
          </a:xfrm>
        </p:grpSpPr>
        <p:grpSp>
          <p:nvGrpSpPr>
            <p:cNvPr id="63565" name="Group 365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63569" name="Line 36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3570" name="Line 36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63566" name="Group 368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63567" name="Line 36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3568" name="Line 37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63506" name="Rectangle 371"/>
          <p:cNvSpPr/>
          <p:nvPr/>
        </p:nvSpPr>
        <p:spPr>
          <a:xfrm>
            <a:off x="1042988" y="129698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63507" name="Group 372"/>
          <p:cNvGrpSpPr/>
          <p:nvPr/>
        </p:nvGrpSpPr>
        <p:grpSpPr>
          <a:xfrm>
            <a:off x="1876425" y="1287463"/>
            <a:ext cx="112713" cy="304800"/>
            <a:chOff x="1824" y="3264"/>
            <a:chExt cx="71" cy="192"/>
          </a:xfrm>
        </p:grpSpPr>
        <p:sp>
          <p:nvSpPr>
            <p:cNvPr id="63563" name="Line 373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64" name="Line 374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508" name="Group 375"/>
          <p:cNvGrpSpPr/>
          <p:nvPr/>
        </p:nvGrpSpPr>
        <p:grpSpPr>
          <a:xfrm>
            <a:off x="2409825" y="1287463"/>
            <a:ext cx="112713" cy="304800"/>
            <a:chOff x="1824" y="3264"/>
            <a:chExt cx="71" cy="192"/>
          </a:xfrm>
        </p:grpSpPr>
        <p:sp>
          <p:nvSpPr>
            <p:cNvPr id="63561" name="Line 37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62" name="Line 37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509" name="Group 378"/>
          <p:cNvGrpSpPr/>
          <p:nvPr/>
        </p:nvGrpSpPr>
        <p:grpSpPr>
          <a:xfrm>
            <a:off x="3548063" y="1052513"/>
            <a:ext cx="1600200" cy="960437"/>
            <a:chOff x="1776" y="864"/>
            <a:chExt cx="1008" cy="605"/>
          </a:xfrm>
        </p:grpSpPr>
        <p:grpSp>
          <p:nvGrpSpPr>
            <p:cNvPr id="63557" name="Group 379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63559" name="Text Box 380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560" name="Line 381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63558" name="Text Box 382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3200" b="1" dirty="0">
                  <a:latin typeface="Times New Roman" panose="02020603050405020304" pitchFamily="18" charset="0"/>
                </a:rPr>
                <a:t>激发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3510" name="Group 386"/>
          <p:cNvGrpSpPr/>
          <p:nvPr/>
        </p:nvGrpSpPr>
        <p:grpSpPr>
          <a:xfrm>
            <a:off x="5905500" y="1176338"/>
            <a:ext cx="1619250" cy="539750"/>
            <a:chOff x="0" y="3264"/>
            <a:chExt cx="1020" cy="340"/>
          </a:xfrm>
        </p:grpSpPr>
        <p:sp>
          <p:nvSpPr>
            <p:cNvPr id="63554" name="Rectangle 387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3555" name="Line 388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56" name="Line 389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3511" name="Rectangle 390"/>
          <p:cNvSpPr/>
          <p:nvPr/>
        </p:nvSpPr>
        <p:spPr>
          <a:xfrm>
            <a:off x="5219700" y="132873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63512" name="Group 391"/>
          <p:cNvGrpSpPr/>
          <p:nvPr/>
        </p:nvGrpSpPr>
        <p:grpSpPr>
          <a:xfrm>
            <a:off x="5372100" y="1404938"/>
            <a:ext cx="112713" cy="304800"/>
            <a:chOff x="1824" y="3264"/>
            <a:chExt cx="71" cy="192"/>
          </a:xfrm>
        </p:grpSpPr>
        <p:sp>
          <p:nvSpPr>
            <p:cNvPr id="63552" name="Line 39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53" name="Line 39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513" name="Group 394"/>
          <p:cNvGrpSpPr/>
          <p:nvPr/>
        </p:nvGrpSpPr>
        <p:grpSpPr>
          <a:xfrm>
            <a:off x="6057900" y="1328738"/>
            <a:ext cx="112713" cy="304800"/>
            <a:chOff x="1824" y="3264"/>
            <a:chExt cx="71" cy="192"/>
          </a:xfrm>
        </p:grpSpPr>
        <p:sp>
          <p:nvSpPr>
            <p:cNvPr id="63550" name="Line 395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51" name="Line 396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514" name="Group 397"/>
          <p:cNvGrpSpPr/>
          <p:nvPr/>
        </p:nvGrpSpPr>
        <p:grpSpPr>
          <a:xfrm>
            <a:off x="6624638" y="1319213"/>
            <a:ext cx="112712" cy="304800"/>
            <a:chOff x="1824" y="3264"/>
            <a:chExt cx="71" cy="192"/>
          </a:xfrm>
        </p:grpSpPr>
        <p:sp>
          <p:nvSpPr>
            <p:cNvPr id="63548" name="Line 398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49" name="Line 399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515" name="Group 400"/>
          <p:cNvGrpSpPr/>
          <p:nvPr/>
        </p:nvGrpSpPr>
        <p:grpSpPr>
          <a:xfrm>
            <a:off x="7164388" y="1319213"/>
            <a:ext cx="112712" cy="304800"/>
            <a:chOff x="1824" y="3264"/>
            <a:chExt cx="71" cy="192"/>
          </a:xfrm>
        </p:grpSpPr>
        <p:sp>
          <p:nvSpPr>
            <p:cNvPr id="63546" name="Line 401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47" name="Line 402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3516" name="Text Box 359"/>
          <p:cNvSpPr txBox="1"/>
          <p:nvPr/>
        </p:nvSpPr>
        <p:spPr>
          <a:xfrm>
            <a:off x="5218113" y="1844675"/>
            <a:ext cx="649287" cy="519113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2s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63517" name="Text Box 101"/>
          <p:cNvSpPr txBox="1"/>
          <p:nvPr/>
        </p:nvSpPr>
        <p:spPr>
          <a:xfrm>
            <a:off x="1619250" y="1630363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18" name="Text Box 102"/>
          <p:cNvSpPr txBox="1"/>
          <p:nvPr/>
        </p:nvSpPr>
        <p:spPr>
          <a:xfrm>
            <a:off x="2224088" y="1630363"/>
            <a:ext cx="5794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19" name="Text Box 103"/>
          <p:cNvSpPr txBox="1"/>
          <p:nvPr/>
        </p:nvSpPr>
        <p:spPr>
          <a:xfrm>
            <a:off x="2771775" y="1628775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20" name="Text Box 104"/>
          <p:cNvSpPr txBox="1"/>
          <p:nvPr/>
        </p:nvSpPr>
        <p:spPr>
          <a:xfrm>
            <a:off x="5881688" y="1646238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21" name="Text Box 105"/>
          <p:cNvSpPr txBox="1"/>
          <p:nvPr/>
        </p:nvSpPr>
        <p:spPr>
          <a:xfrm>
            <a:off x="6486525" y="1646238"/>
            <a:ext cx="5794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22" name="Text Box 106"/>
          <p:cNvSpPr txBox="1"/>
          <p:nvPr/>
        </p:nvSpPr>
        <p:spPr>
          <a:xfrm>
            <a:off x="7034213" y="1644650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23" name="Text Box 107"/>
          <p:cNvSpPr txBox="1"/>
          <p:nvPr/>
        </p:nvSpPr>
        <p:spPr>
          <a:xfrm>
            <a:off x="879475" y="2473325"/>
            <a:ext cx="678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dirty="0">
                <a:latin typeface="Arial" panose="020B0604020202020204" pitchFamily="34" charset="0"/>
              </a:rPr>
              <a:t>形成乙烯分子时，先发生电子激发，然后进行原子轨道杂化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63524" name="Text Box 108"/>
          <p:cNvSpPr txBox="1"/>
          <p:nvPr/>
        </p:nvSpPr>
        <p:spPr>
          <a:xfrm>
            <a:off x="5246688" y="4062413"/>
            <a:ext cx="62071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b="1" i="1" baseline="30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25" name="Text Box 109"/>
          <p:cNvSpPr txBox="1"/>
          <p:nvPr/>
        </p:nvSpPr>
        <p:spPr>
          <a:xfrm>
            <a:off x="7092950" y="3862388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3526" name="Group 484"/>
          <p:cNvGrpSpPr/>
          <p:nvPr/>
        </p:nvGrpSpPr>
        <p:grpSpPr>
          <a:xfrm>
            <a:off x="5364163" y="3509963"/>
            <a:ext cx="1619250" cy="539750"/>
            <a:chOff x="0" y="3264"/>
            <a:chExt cx="1020" cy="340"/>
          </a:xfrm>
        </p:grpSpPr>
        <p:sp>
          <p:nvSpPr>
            <p:cNvPr id="63543" name="Rectangle 485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3544" name="Line 486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45" name="Line 487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3527" name="Rectangle 488"/>
          <p:cNvSpPr/>
          <p:nvPr/>
        </p:nvSpPr>
        <p:spPr>
          <a:xfrm>
            <a:off x="7116763" y="3357563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63528" name="Group 489"/>
          <p:cNvGrpSpPr/>
          <p:nvPr/>
        </p:nvGrpSpPr>
        <p:grpSpPr>
          <a:xfrm>
            <a:off x="5516563" y="3662363"/>
            <a:ext cx="112712" cy="304800"/>
            <a:chOff x="1824" y="3264"/>
            <a:chExt cx="71" cy="192"/>
          </a:xfrm>
        </p:grpSpPr>
        <p:sp>
          <p:nvSpPr>
            <p:cNvPr id="63541" name="Line 490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42" name="Line 491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529" name="Group 492"/>
          <p:cNvGrpSpPr/>
          <p:nvPr/>
        </p:nvGrpSpPr>
        <p:grpSpPr>
          <a:xfrm>
            <a:off x="6049963" y="3662363"/>
            <a:ext cx="112712" cy="304800"/>
            <a:chOff x="1824" y="3264"/>
            <a:chExt cx="71" cy="192"/>
          </a:xfrm>
        </p:grpSpPr>
        <p:sp>
          <p:nvSpPr>
            <p:cNvPr id="63539" name="Line 493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40" name="Line 494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3530" name="Group 495"/>
          <p:cNvGrpSpPr/>
          <p:nvPr/>
        </p:nvGrpSpPr>
        <p:grpSpPr>
          <a:xfrm>
            <a:off x="6588125" y="3644900"/>
            <a:ext cx="112713" cy="304800"/>
            <a:chOff x="1824" y="3264"/>
            <a:chExt cx="71" cy="192"/>
          </a:xfrm>
        </p:grpSpPr>
        <p:sp>
          <p:nvSpPr>
            <p:cNvPr id="63537" name="Line 49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38" name="Line 49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3531" name="Text Box 124"/>
          <p:cNvSpPr txBox="1"/>
          <p:nvPr/>
        </p:nvSpPr>
        <p:spPr>
          <a:xfrm>
            <a:off x="5822950" y="4006850"/>
            <a:ext cx="620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b="1" i="1" baseline="30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3532" name="Text Box 125"/>
          <p:cNvSpPr txBox="1"/>
          <p:nvPr/>
        </p:nvSpPr>
        <p:spPr>
          <a:xfrm>
            <a:off x="6399213" y="4006850"/>
            <a:ext cx="62071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8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b="1" i="1" baseline="30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63533" name="Group 495"/>
          <p:cNvGrpSpPr/>
          <p:nvPr/>
        </p:nvGrpSpPr>
        <p:grpSpPr>
          <a:xfrm>
            <a:off x="7308850" y="3500438"/>
            <a:ext cx="112713" cy="304800"/>
            <a:chOff x="1824" y="3264"/>
            <a:chExt cx="71" cy="192"/>
          </a:xfrm>
        </p:grpSpPr>
        <p:sp>
          <p:nvSpPr>
            <p:cNvPr id="63535" name="Line 49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36" name="Line 49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3534" name="Text Box 133"/>
          <p:cNvSpPr txBox="1"/>
          <p:nvPr/>
        </p:nvSpPr>
        <p:spPr>
          <a:xfrm>
            <a:off x="250825" y="5781675"/>
            <a:ext cx="85994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结果：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个价电子位于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杂化轨道，另一个仍留在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4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692150"/>
            <a:ext cx="7200900" cy="2933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Text Box 353"/>
          <p:cNvSpPr txBox="1"/>
          <p:nvPr/>
        </p:nvSpPr>
        <p:spPr>
          <a:xfrm>
            <a:off x="250825" y="0"/>
            <a:ext cx="2209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CH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=CH</a:t>
            </a:r>
            <a:r>
              <a:rPr lang="en-US" altLang="zh-CN" sz="32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32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4516" name="Text Box 7"/>
          <p:cNvSpPr txBox="1"/>
          <p:nvPr/>
        </p:nvSpPr>
        <p:spPr>
          <a:xfrm>
            <a:off x="395288" y="3656013"/>
            <a:ext cx="8543925" cy="15732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AutoNum type="arabicParenBoth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个碳原子各以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轨道跟氢原子的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轨道重叠构成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C-H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键，各剩下的一个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轨道彼此沿着对称轴方向互相重叠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构成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键，这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个键都属于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2889" name="Text Box 9"/>
          <p:cNvSpPr txBox="1"/>
          <p:nvPr/>
        </p:nvSpPr>
        <p:spPr>
          <a:xfrm>
            <a:off x="387350" y="5233988"/>
            <a:ext cx="8278813" cy="1089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轨道互相平行，互相从侧面发生重叠，构成双键中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的另一键，结果就形成乙烯分子。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242" name="Group 33"/>
          <p:cNvGrpSpPr/>
          <p:nvPr/>
        </p:nvGrpSpPr>
        <p:grpSpPr>
          <a:xfrm>
            <a:off x="1600200" y="476250"/>
            <a:ext cx="7543800" cy="641350"/>
            <a:chOff x="576" y="240"/>
            <a:chExt cx="4752" cy="404"/>
          </a:xfrm>
        </p:grpSpPr>
        <p:sp>
          <p:nvSpPr>
            <p:cNvPr id="10256" name="Text Box 27"/>
            <p:cNvSpPr txBox="1"/>
            <p:nvPr/>
          </p:nvSpPr>
          <p:spPr>
            <a:xfrm>
              <a:off x="576" y="240"/>
              <a:ext cx="4752" cy="404"/>
            </a:xfrm>
            <a:prstGeom prst="rect">
              <a:avLst/>
            </a:prstGeom>
            <a:noFill/>
            <a:ln w="476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 b="1" dirty="0">
                  <a:latin typeface="Times New Roman" panose="02020603050405020304" pitchFamily="18" charset="0"/>
                </a:rPr>
                <a:t>H· + ·H          </a:t>
              </a:r>
              <a:r>
                <a:rPr lang="en-US" altLang="zh-CN" sz="3600" b="1" dirty="0">
                  <a:latin typeface="Times New Roman" panose="02020603050405020304" pitchFamily="18" charset="0"/>
                  <a:sym typeface="Monotype Sorts" pitchFamily="2" charset="2"/>
                </a:rPr>
                <a:t>  H </a:t>
              </a:r>
              <a:r>
                <a:rPr lang="en-US" altLang="zh-CN" sz="36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 H</a:t>
              </a:r>
              <a:r>
                <a:rPr lang="zh-CN" altLang="en-US" sz="20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（相距</a:t>
              </a:r>
              <a:r>
                <a:rPr lang="en-US" altLang="zh-CN" sz="20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0.074nm</a:t>
              </a:r>
              <a:r>
                <a:rPr lang="zh-CN" altLang="en-US" sz="20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）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57" name="Line 28"/>
            <p:cNvSpPr/>
            <p:nvPr/>
          </p:nvSpPr>
          <p:spPr>
            <a:xfrm>
              <a:off x="1906" y="480"/>
              <a:ext cx="505" cy="1"/>
            </a:xfrm>
            <a:prstGeom prst="line">
              <a:avLst/>
            </a:prstGeom>
            <a:ln w="476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sp>
      </p:grpSp>
      <p:pic>
        <p:nvPicPr>
          <p:cNvPr id="10243" name="Picture 39" descr="本04图11-1"/>
          <p:cNvPicPr>
            <a:picLocks noChangeAspect="1"/>
          </p:cNvPicPr>
          <p:nvPr/>
        </p:nvPicPr>
        <p:blipFill>
          <a:blip r:embed="rId1">
            <a:lum contrast="48000"/>
          </a:blip>
          <a:srcRect l="6873" b="12288"/>
          <a:stretch>
            <a:fillRect/>
          </a:stretch>
        </p:blipFill>
        <p:spPr>
          <a:xfrm rot="-60000">
            <a:off x="-76200" y="1022350"/>
            <a:ext cx="4722813" cy="381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Picture 40" descr="本04图11-2"/>
          <p:cNvPicPr>
            <a:picLocks noChangeAspect="1"/>
          </p:cNvPicPr>
          <p:nvPr/>
        </p:nvPicPr>
        <p:blipFill>
          <a:blip r:embed="rId2">
            <a:lum contrast="48000"/>
          </a:blip>
          <a:stretch>
            <a:fillRect/>
          </a:stretch>
        </p:blipFill>
        <p:spPr>
          <a:xfrm rot="-60000">
            <a:off x="4540250" y="2517775"/>
            <a:ext cx="4495800" cy="2208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9" name="Text Box 41"/>
          <p:cNvSpPr txBox="1">
            <a:spLocks noChangeArrowheads="1"/>
          </p:cNvSpPr>
          <p:nvPr/>
        </p:nvSpPr>
        <p:spPr bwMode="auto">
          <a:xfrm>
            <a:off x="607221" y="5439684"/>
            <a:ext cx="3505198" cy="6413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共价键的本质：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48" name="Text Box 42"/>
          <p:cNvSpPr txBox="1"/>
          <p:nvPr/>
        </p:nvSpPr>
        <p:spPr>
          <a:xfrm>
            <a:off x="4284663" y="5405438"/>
            <a:ext cx="4602162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两个成键原子轨道的有效重叠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10249" name="Rectangle 17"/>
          <p:cNvSpPr/>
          <p:nvPr/>
        </p:nvSpPr>
        <p:spPr>
          <a:xfrm>
            <a:off x="2627313" y="3429000"/>
            <a:ext cx="110490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自旋相反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50" name="Rectangle 18"/>
          <p:cNvSpPr/>
          <p:nvPr/>
        </p:nvSpPr>
        <p:spPr>
          <a:xfrm>
            <a:off x="2627313" y="1916113"/>
            <a:ext cx="110490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自旋平行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51" name="Text Box 19"/>
          <p:cNvSpPr txBox="1"/>
          <p:nvPr/>
        </p:nvSpPr>
        <p:spPr>
          <a:xfrm>
            <a:off x="5378450" y="2857500"/>
            <a:ext cx="3619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400" dirty="0">
                <a:latin typeface="Arial" panose="020B0604020202020204" pitchFamily="34" charset="0"/>
              </a:rPr>
              <a:t>●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0252" name="Text Box 20"/>
          <p:cNvSpPr txBox="1"/>
          <p:nvPr/>
        </p:nvSpPr>
        <p:spPr>
          <a:xfrm>
            <a:off x="6011863" y="2867025"/>
            <a:ext cx="3619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400" dirty="0">
                <a:latin typeface="Arial" panose="020B0604020202020204" pitchFamily="34" charset="0"/>
              </a:rPr>
              <a:t>●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0253" name="Text Box 21"/>
          <p:cNvSpPr txBox="1"/>
          <p:nvPr/>
        </p:nvSpPr>
        <p:spPr>
          <a:xfrm>
            <a:off x="7278688" y="2895600"/>
            <a:ext cx="3619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400" dirty="0">
                <a:latin typeface="Arial" panose="020B0604020202020204" pitchFamily="34" charset="0"/>
              </a:rPr>
              <a:t>●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0254" name="Text Box 22"/>
          <p:cNvSpPr txBox="1"/>
          <p:nvPr/>
        </p:nvSpPr>
        <p:spPr>
          <a:xfrm>
            <a:off x="7899400" y="2895600"/>
            <a:ext cx="3619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400" dirty="0">
                <a:latin typeface="Arial" panose="020B0604020202020204" pitchFamily="34" charset="0"/>
              </a:rPr>
              <a:t>●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0255" name="Text Box 42"/>
          <p:cNvSpPr txBox="1"/>
          <p:nvPr/>
        </p:nvSpPr>
        <p:spPr>
          <a:xfrm>
            <a:off x="730250" y="4800600"/>
            <a:ext cx="3706813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b="1" dirty="0">
                <a:latin typeface="Times New Roman" panose="02020603050405020304" pitchFamily="18" charset="0"/>
              </a:rPr>
              <a:t>氢分子形成过程能量随核间距离变化</a:t>
            </a:r>
            <a:endParaRPr lang="zh-CN" altLang="en-US" sz="16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Text Box 138"/>
          <p:cNvSpPr txBox="1"/>
          <p:nvPr/>
        </p:nvSpPr>
        <p:spPr>
          <a:xfrm>
            <a:off x="381000" y="822325"/>
            <a:ext cx="21748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=CH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65539" name="Group 156"/>
          <p:cNvGrpSpPr/>
          <p:nvPr/>
        </p:nvGrpSpPr>
        <p:grpSpPr>
          <a:xfrm>
            <a:off x="3048000" y="-71437"/>
            <a:ext cx="4865688" cy="2636837"/>
            <a:chOff x="912" y="624"/>
            <a:chExt cx="3065" cy="1661"/>
          </a:xfrm>
        </p:grpSpPr>
        <p:sp>
          <p:nvSpPr>
            <p:cNvPr id="65568" name="Line 157"/>
            <p:cNvSpPr/>
            <p:nvPr/>
          </p:nvSpPr>
          <p:spPr>
            <a:xfrm>
              <a:off x="1920" y="1536"/>
              <a:ext cx="638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69" name="Line 158"/>
            <p:cNvSpPr/>
            <p:nvPr/>
          </p:nvSpPr>
          <p:spPr>
            <a:xfrm rot="3600000">
              <a:off x="2833" y="1870"/>
              <a:ext cx="57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70" name="Line 159"/>
            <p:cNvSpPr/>
            <p:nvPr/>
          </p:nvSpPr>
          <p:spPr>
            <a:xfrm rot="-3600000">
              <a:off x="1153" y="1870"/>
              <a:ext cx="57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71" name="Line 160"/>
            <p:cNvSpPr/>
            <p:nvPr/>
          </p:nvSpPr>
          <p:spPr>
            <a:xfrm rot="-3600000">
              <a:off x="2785" y="1102"/>
              <a:ext cx="57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72" name="Line 161"/>
            <p:cNvSpPr/>
            <p:nvPr/>
          </p:nvSpPr>
          <p:spPr>
            <a:xfrm rot="3600000">
              <a:off x="1105" y="1150"/>
              <a:ext cx="57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73" name="Text Box 162"/>
            <p:cNvSpPr txBox="1"/>
            <p:nvPr/>
          </p:nvSpPr>
          <p:spPr>
            <a:xfrm>
              <a:off x="912" y="672"/>
              <a:ext cx="597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4" name="Text Box 163"/>
            <p:cNvSpPr txBox="1"/>
            <p:nvPr/>
          </p:nvSpPr>
          <p:spPr>
            <a:xfrm>
              <a:off x="3216" y="624"/>
              <a:ext cx="569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5" name="Text Box 164"/>
            <p:cNvSpPr txBox="1"/>
            <p:nvPr/>
          </p:nvSpPr>
          <p:spPr>
            <a:xfrm>
              <a:off x="3264" y="1872"/>
              <a:ext cx="713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6" name="Text Box 165"/>
            <p:cNvSpPr txBox="1"/>
            <p:nvPr/>
          </p:nvSpPr>
          <p:spPr>
            <a:xfrm>
              <a:off x="960" y="1920"/>
              <a:ext cx="665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77" name="Text Box 166"/>
            <p:cNvSpPr txBox="1"/>
            <p:nvPr/>
          </p:nvSpPr>
          <p:spPr>
            <a:xfrm>
              <a:off x="1488" y="1296"/>
              <a:ext cx="2285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C               C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5540" name="Text Box 167"/>
          <p:cNvSpPr txBox="1"/>
          <p:nvPr/>
        </p:nvSpPr>
        <p:spPr>
          <a:xfrm>
            <a:off x="4322763" y="692150"/>
            <a:ext cx="19050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sp</a:t>
            </a:r>
            <a:r>
              <a:rPr lang="en-US" altLang="zh-CN" sz="3200" b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-sp</a:t>
            </a:r>
            <a:r>
              <a:rPr lang="en-US" altLang="zh-CN" sz="3200" b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65541" name="Text Box 168"/>
          <p:cNvSpPr txBox="1"/>
          <p:nvPr/>
        </p:nvSpPr>
        <p:spPr>
          <a:xfrm rot="3600000">
            <a:off x="6184900" y="1382713"/>
            <a:ext cx="1673225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sp</a:t>
            </a:r>
            <a:r>
              <a:rPr lang="en-US" altLang="zh-CN" sz="3200" b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-s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65542" name="Line 169"/>
          <p:cNvSpPr/>
          <p:nvPr/>
        </p:nvSpPr>
        <p:spPr>
          <a:xfrm>
            <a:off x="4648200" y="1524000"/>
            <a:ext cx="9906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5543" name="Text Box 170"/>
          <p:cNvSpPr txBox="1"/>
          <p:nvPr/>
        </p:nvSpPr>
        <p:spPr>
          <a:xfrm>
            <a:off x="4572000" y="1371600"/>
            <a:ext cx="1752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p-p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65544" name="Text Box 171"/>
          <p:cNvSpPr txBox="1"/>
          <p:nvPr/>
        </p:nvSpPr>
        <p:spPr>
          <a:xfrm>
            <a:off x="447675" y="1557338"/>
            <a:ext cx="239553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CCl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=CCl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65545" name="Group 172"/>
          <p:cNvGrpSpPr>
            <a:grpSpLocks noChangeAspect="1"/>
          </p:cNvGrpSpPr>
          <p:nvPr/>
        </p:nvGrpSpPr>
        <p:grpSpPr>
          <a:xfrm>
            <a:off x="7380288" y="3068638"/>
            <a:ext cx="1522412" cy="1041400"/>
            <a:chOff x="576" y="2592"/>
            <a:chExt cx="432" cy="288"/>
          </a:xfrm>
        </p:grpSpPr>
        <p:sp>
          <p:nvSpPr>
            <p:cNvPr id="65564" name="AutoShape 173"/>
            <p:cNvSpPr>
              <a:spLocks noChangeAspect="1"/>
            </p:cNvSpPr>
            <p:nvPr/>
          </p:nvSpPr>
          <p:spPr>
            <a:xfrm>
              <a:off x="576" y="2592"/>
              <a:ext cx="432" cy="288"/>
            </a:xfrm>
            <a:prstGeom prst="hexagon">
              <a:avLst>
                <a:gd name="adj" fmla="val 37500"/>
                <a:gd name="vf" fmla="val 115470"/>
              </a:avLst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65565" name="Line 174"/>
            <p:cNvSpPr>
              <a:spLocks noChangeAspect="1"/>
            </p:cNvSpPr>
            <p:nvPr/>
          </p:nvSpPr>
          <p:spPr>
            <a:xfrm>
              <a:off x="720" y="2640"/>
              <a:ext cx="144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66" name="Line 175"/>
            <p:cNvSpPr>
              <a:spLocks noChangeAspect="1"/>
            </p:cNvSpPr>
            <p:nvPr/>
          </p:nvSpPr>
          <p:spPr>
            <a:xfrm rot="-3180000">
              <a:off x="840" y="2781"/>
              <a:ext cx="144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67" name="Line 176"/>
            <p:cNvSpPr>
              <a:spLocks noChangeAspect="1"/>
            </p:cNvSpPr>
            <p:nvPr/>
          </p:nvSpPr>
          <p:spPr>
            <a:xfrm rot="3240000">
              <a:off x="612" y="2788"/>
              <a:ext cx="144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5546" name="Group 196"/>
          <p:cNvGrpSpPr/>
          <p:nvPr/>
        </p:nvGrpSpPr>
        <p:grpSpPr>
          <a:xfrm>
            <a:off x="2108200" y="2744788"/>
            <a:ext cx="5416550" cy="3852862"/>
            <a:chOff x="1056" y="1584"/>
            <a:chExt cx="3648" cy="2736"/>
          </a:xfrm>
        </p:grpSpPr>
        <p:grpSp>
          <p:nvGrpSpPr>
            <p:cNvPr id="65550" name="Group 197"/>
            <p:cNvGrpSpPr/>
            <p:nvPr/>
          </p:nvGrpSpPr>
          <p:grpSpPr>
            <a:xfrm>
              <a:off x="1392" y="1632"/>
              <a:ext cx="2805" cy="2688"/>
              <a:chOff x="912" y="1632"/>
              <a:chExt cx="2805" cy="2688"/>
            </a:xfrm>
          </p:grpSpPr>
          <p:sp>
            <p:nvSpPr>
              <p:cNvPr id="65557" name="AutoShape 198"/>
              <p:cNvSpPr/>
              <p:nvPr/>
            </p:nvSpPr>
            <p:spPr>
              <a:xfrm>
                <a:off x="1632" y="2304"/>
                <a:ext cx="1331" cy="1331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65558" name="Line 199"/>
              <p:cNvSpPr/>
              <p:nvPr/>
            </p:nvSpPr>
            <p:spPr>
              <a:xfrm rot="-3600000">
                <a:off x="2461" y="2002"/>
                <a:ext cx="741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59" name="Line 200"/>
              <p:cNvSpPr/>
              <p:nvPr/>
            </p:nvSpPr>
            <p:spPr>
              <a:xfrm>
                <a:off x="2976" y="2976"/>
                <a:ext cx="741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60" name="Line 201"/>
              <p:cNvSpPr/>
              <p:nvPr/>
            </p:nvSpPr>
            <p:spPr>
              <a:xfrm>
                <a:off x="912" y="2976"/>
                <a:ext cx="741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61" name="Line 202"/>
              <p:cNvSpPr/>
              <p:nvPr/>
            </p:nvSpPr>
            <p:spPr>
              <a:xfrm rot="3600000">
                <a:off x="2461" y="3949"/>
                <a:ext cx="741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62" name="Line 203"/>
              <p:cNvSpPr/>
              <p:nvPr/>
            </p:nvSpPr>
            <p:spPr>
              <a:xfrm rot="3600000">
                <a:off x="1405" y="2050"/>
                <a:ext cx="741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563" name="Line 204"/>
              <p:cNvSpPr/>
              <p:nvPr/>
            </p:nvSpPr>
            <p:spPr>
              <a:xfrm rot="-3600000">
                <a:off x="1405" y="3949"/>
                <a:ext cx="741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5551" name="Text Box 205"/>
            <p:cNvSpPr txBox="1"/>
            <p:nvPr/>
          </p:nvSpPr>
          <p:spPr>
            <a:xfrm>
              <a:off x="1056" y="2736"/>
              <a:ext cx="480" cy="41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52" name="Text Box 206"/>
            <p:cNvSpPr txBox="1"/>
            <p:nvPr/>
          </p:nvSpPr>
          <p:spPr>
            <a:xfrm>
              <a:off x="4224" y="2783"/>
              <a:ext cx="480" cy="41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53" name="Text Box 207"/>
            <p:cNvSpPr txBox="1"/>
            <p:nvPr/>
          </p:nvSpPr>
          <p:spPr>
            <a:xfrm>
              <a:off x="1776" y="1584"/>
              <a:ext cx="528" cy="411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54" name="Text Box 208"/>
            <p:cNvSpPr txBox="1"/>
            <p:nvPr/>
          </p:nvSpPr>
          <p:spPr>
            <a:xfrm>
              <a:off x="3553" y="3878"/>
              <a:ext cx="623" cy="41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55" name="Text Box 209"/>
            <p:cNvSpPr txBox="1"/>
            <p:nvPr/>
          </p:nvSpPr>
          <p:spPr>
            <a:xfrm>
              <a:off x="1680" y="3878"/>
              <a:ext cx="480" cy="412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5556" name="Text Box 210"/>
            <p:cNvSpPr txBox="1"/>
            <p:nvPr/>
          </p:nvSpPr>
          <p:spPr>
            <a:xfrm>
              <a:off x="3553" y="1584"/>
              <a:ext cx="623" cy="411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5547" name="Text Box 211"/>
          <p:cNvSpPr txBox="1"/>
          <p:nvPr/>
        </p:nvSpPr>
        <p:spPr>
          <a:xfrm>
            <a:off x="5364163" y="3857625"/>
            <a:ext cx="26670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sp</a:t>
            </a:r>
            <a:r>
              <a:rPr lang="en-US" altLang="zh-CN" sz="3200" b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-sp</a:t>
            </a:r>
            <a:r>
              <a:rPr lang="en-US" altLang="zh-CN" sz="3200" b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65548" name="Text Box 212"/>
          <p:cNvSpPr txBox="1"/>
          <p:nvPr/>
        </p:nvSpPr>
        <p:spPr>
          <a:xfrm>
            <a:off x="6107113" y="4794250"/>
            <a:ext cx="2209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sp</a:t>
            </a:r>
            <a:r>
              <a:rPr lang="en-US" altLang="zh-CN" sz="3200" b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-s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65549" name="Text Box 213"/>
          <p:cNvSpPr txBox="1"/>
          <p:nvPr/>
        </p:nvSpPr>
        <p:spPr>
          <a:xfrm>
            <a:off x="3886200" y="4419600"/>
            <a:ext cx="1295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p-p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56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404813"/>
            <a:ext cx="5246687" cy="6048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3" name="Text Box 5"/>
          <p:cNvSpPr txBox="1"/>
          <p:nvPr/>
        </p:nvSpPr>
        <p:spPr>
          <a:xfrm>
            <a:off x="5508625" y="2565400"/>
            <a:ext cx="3451225" cy="13716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7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苯分子高度对称性，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7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所有键角都等于</a:t>
            </a:r>
            <a:r>
              <a:rPr lang="en-US" altLang="zh-CN" sz="2400" b="1" dirty="0">
                <a:latin typeface="Arial" panose="020B0604020202020204" pitchFamily="34" charset="0"/>
              </a:rPr>
              <a:t>120°</a:t>
            </a:r>
            <a:r>
              <a:rPr lang="zh-CN" altLang="en-US" sz="2400" b="1" dirty="0">
                <a:latin typeface="Arial" panose="020B0604020202020204" pitchFamily="34" charset="0"/>
              </a:rPr>
              <a:t>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Text Box 5"/>
          <p:cNvSpPr txBox="1"/>
          <p:nvPr/>
        </p:nvSpPr>
        <p:spPr>
          <a:xfrm>
            <a:off x="3924300" y="1052513"/>
            <a:ext cx="5219700" cy="2066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每个碳原子以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轨道分别跟相邻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原子的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杂化轨道重叠构成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C-C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键，又以一个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杂化轨道跟氢原子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轨道重叠，构成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C-H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8006" name="Text Box 6"/>
          <p:cNvSpPr txBox="1"/>
          <p:nvPr/>
        </p:nvSpPr>
        <p:spPr>
          <a:xfrm>
            <a:off x="3779838" y="4314825"/>
            <a:ext cx="5076825" cy="2066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个碳原子的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轨道都垂直于原子核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所在的平面，它们互相平行使每个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轨道同时能跟相邻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轨道从侧面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进行重叠，形成一个环状的大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758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0"/>
            <a:ext cx="3590925" cy="410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4149725"/>
            <a:ext cx="3457575" cy="2546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861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013" y="260350"/>
            <a:ext cx="6553200" cy="275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Text Box 5"/>
          <p:cNvSpPr txBox="1"/>
          <p:nvPr/>
        </p:nvSpPr>
        <p:spPr>
          <a:xfrm>
            <a:off x="1403350" y="3068638"/>
            <a:ext cx="6048375" cy="1079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形成一个环状的大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键，形状象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个六角形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1" hangingPunct="1">
              <a:lnSpc>
                <a:spcPct val="13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救生圈，架于分子平面上下。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8612" name="Text Box 7"/>
          <p:cNvSpPr txBox="1"/>
          <p:nvPr/>
        </p:nvSpPr>
        <p:spPr>
          <a:xfrm>
            <a:off x="468313" y="4292600"/>
            <a:ext cx="8166100" cy="974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5000"/>
              </a:lnSpc>
            </a:pPr>
            <a:r>
              <a:rPr lang="zh-CN" altLang="en-US" sz="2000" b="1" dirty="0">
                <a:latin typeface="Arial" panose="020B0604020202020204" pitchFamily="34" charset="0"/>
              </a:rPr>
              <a:t>      苯分子的大</a:t>
            </a:r>
            <a:r>
              <a:rPr lang="el-GR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zh-CN" altLang="en-US" sz="2000" b="1" dirty="0">
                <a:latin typeface="Arial" panose="020B0604020202020204" pitchFamily="34" charset="0"/>
              </a:rPr>
              <a:t>键是由</a:t>
            </a:r>
            <a:r>
              <a:rPr lang="en-US" altLang="zh-CN" sz="2000" b="1" dirty="0">
                <a:latin typeface="Arial" panose="020B0604020202020204" pitchFamily="34" charset="0"/>
              </a:rPr>
              <a:t>6</a:t>
            </a:r>
            <a:r>
              <a:rPr lang="zh-CN" altLang="en-US" sz="2000" b="1" dirty="0">
                <a:latin typeface="Arial" panose="020B0604020202020204" pitchFamily="34" charset="0"/>
              </a:rPr>
              <a:t>个电子所组成的、统一的闭合体系， </a:t>
            </a:r>
            <a:r>
              <a:rPr lang="el-GR" altLang="zh-CN" sz="2000" b="1" dirty="0">
                <a:latin typeface="Arial" panose="020B0604020202020204" pitchFamily="34" charset="0"/>
              </a:rPr>
              <a:t>π</a:t>
            </a:r>
            <a:r>
              <a:rPr lang="zh-CN" altLang="en-US" sz="2000" b="1" dirty="0">
                <a:latin typeface="Arial" panose="020B0604020202020204" pitchFamily="34" charset="0"/>
              </a:rPr>
              <a:t>电子的</a:t>
            </a:r>
            <a:endParaRPr lang="zh-CN" altLang="en-US" sz="20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000" b="1" dirty="0">
                <a:latin typeface="Arial" panose="020B0604020202020204" pitchFamily="34" charset="0"/>
              </a:rPr>
              <a:t>活动已不局限在</a:t>
            </a:r>
            <a:r>
              <a:rPr lang="en-US" altLang="zh-CN" sz="2000" b="1" dirty="0">
                <a:latin typeface="Arial" panose="020B0604020202020204" pitchFamily="34" charset="0"/>
              </a:rPr>
              <a:t>2</a:t>
            </a:r>
            <a:r>
              <a:rPr lang="zh-CN" altLang="en-US" sz="2000" b="1" dirty="0">
                <a:latin typeface="Arial" panose="020B0604020202020204" pitchFamily="34" charset="0"/>
              </a:rPr>
              <a:t>个碳原子区域内，而几乎扩展到整个分子范围。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68613" name="Text Box 8"/>
          <p:cNvSpPr txBox="1"/>
          <p:nvPr/>
        </p:nvSpPr>
        <p:spPr>
          <a:xfrm>
            <a:off x="611188" y="5407025"/>
            <a:ext cx="7931150" cy="9842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电荷的完全平均化，使分子的内能大幅度降低，苯分子有特殊的稳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定性，在化学性质方面，它不易加成和氧化，而以取代为特征反应。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Text Box 1037"/>
          <p:cNvSpPr txBox="1"/>
          <p:nvPr/>
        </p:nvSpPr>
        <p:spPr>
          <a:xfrm>
            <a:off x="469900" y="123825"/>
            <a:ext cx="3886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（三）</a:t>
            </a:r>
            <a:r>
              <a:rPr lang="en-US" altLang="zh-CN" sz="3600" b="1" dirty="0">
                <a:latin typeface="Times New Roman" panose="02020603050405020304" pitchFamily="18" charset="0"/>
              </a:rPr>
              <a:t>sp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Times New Roman" panose="02020603050405020304" pitchFamily="18" charset="0"/>
              </a:rPr>
              <a:t>杂化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69635" name="Text Box 1038"/>
          <p:cNvSpPr txBox="1"/>
          <p:nvPr/>
        </p:nvSpPr>
        <p:spPr>
          <a:xfrm>
            <a:off x="395288" y="771525"/>
            <a:ext cx="8026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</a:t>
            </a:r>
            <a:r>
              <a:rPr lang="zh-CN" altLang="en-US" sz="3600" b="1" dirty="0">
                <a:latin typeface="Times New Roman" panose="02020603050405020304" pitchFamily="18" charset="0"/>
              </a:rPr>
              <a:t>、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等性</a:t>
            </a:r>
            <a:r>
              <a:rPr lang="zh-CN" altLang="en-US" sz="3600" b="1" dirty="0">
                <a:latin typeface="Times New Roman" panose="02020603050405020304" pitchFamily="18" charset="0"/>
              </a:rPr>
              <a:t>杂化</a:t>
            </a:r>
            <a:r>
              <a:rPr lang="en-US" altLang="zh-CN" sz="3600" b="1" dirty="0">
                <a:latin typeface="Times New Roman" panose="02020603050405020304" pitchFamily="18" charset="0"/>
              </a:rPr>
              <a:t>equivalent hybridization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69636" name="Text Box 1039"/>
          <p:cNvSpPr txBox="1"/>
          <p:nvPr/>
        </p:nvSpPr>
        <p:spPr>
          <a:xfrm>
            <a:off x="827088" y="1419225"/>
            <a:ext cx="5715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r>
              <a:rPr lang="en-US" altLang="zh-CN" sz="3600" b="1" dirty="0">
                <a:latin typeface="Times New Roman" panose="02020603050405020304" pitchFamily="18" charset="0"/>
              </a:rPr>
              <a:t>ns+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个</a:t>
            </a:r>
            <a:r>
              <a:rPr lang="en-US" altLang="zh-CN" sz="3600" b="1" dirty="0">
                <a:latin typeface="Times New Roman" panose="02020603050405020304" pitchFamily="18" charset="0"/>
              </a:rPr>
              <a:t>np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             </a:t>
            </a:r>
            <a:r>
              <a:rPr lang="zh-CN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个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69637" name="Text Box 1040"/>
          <p:cNvSpPr txBox="1"/>
          <p:nvPr/>
        </p:nvSpPr>
        <p:spPr>
          <a:xfrm>
            <a:off x="587375" y="1419225"/>
            <a:ext cx="3048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1           3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69638" name="Text Box 1041"/>
          <p:cNvSpPr txBox="1"/>
          <p:nvPr/>
        </p:nvSpPr>
        <p:spPr>
          <a:xfrm>
            <a:off x="5435600" y="1412875"/>
            <a:ext cx="838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4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69639" name="Text Box 1042"/>
          <p:cNvSpPr txBox="1"/>
          <p:nvPr/>
        </p:nvSpPr>
        <p:spPr>
          <a:xfrm>
            <a:off x="6324600" y="1371600"/>
            <a:ext cx="1295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sp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3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69640" name="Text Box 1043"/>
          <p:cNvSpPr txBox="1"/>
          <p:nvPr/>
        </p:nvSpPr>
        <p:spPr>
          <a:xfrm>
            <a:off x="1169988" y="2066925"/>
            <a:ext cx="6858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   s</a:t>
            </a:r>
            <a:r>
              <a:rPr lang="zh-CN" altLang="en-US" sz="3600" b="1" dirty="0">
                <a:latin typeface="Times New Roman" panose="02020603050405020304" pitchFamily="18" charset="0"/>
              </a:rPr>
              <a:t>，    </a:t>
            </a:r>
            <a:r>
              <a:rPr lang="en-US" altLang="zh-CN" sz="3600" b="1" dirty="0">
                <a:latin typeface="Times New Roman" panose="02020603050405020304" pitchFamily="18" charset="0"/>
              </a:rPr>
              <a:t>p</a:t>
            </a:r>
            <a:r>
              <a:rPr lang="zh-CN" altLang="en-US" sz="3600" b="1" dirty="0">
                <a:latin typeface="Times New Roman" panose="02020603050405020304" pitchFamily="18" charset="0"/>
              </a:rPr>
              <a:t>，</a:t>
            </a:r>
            <a:r>
              <a:rPr lang="zh-CN" altLang="zh-CN" sz="3600" b="1" dirty="0">
                <a:latin typeface="Times New Roman" panose="02020603050405020304" pitchFamily="18" charset="0"/>
              </a:rPr>
              <a:t>夹角               ，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69641" name="Text Box 1044"/>
          <p:cNvSpPr txBox="1"/>
          <p:nvPr/>
        </p:nvSpPr>
        <p:spPr>
          <a:xfrm>
            <a:off x="971550" y="2133600"/>
            <a:ext cx="2438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1/4     3/4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69642" name="Text Box 1045"/>
          <p:cNvSpPr txBox="1"/>
          <p:nvPr/>
        </p:nvSpPr>
        <p:spPr>
          <a:xfrm>
            <a:off x="4427538" y="2060575"/>
            <a:ext cx="2895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109.5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69643" name="Text Box 1046"/>
          <p:cNvSpPr txBox="1"/>
          <p:nvPr/>
        </p:nvSpPr>
        <p:spPr>
          <a:xfrm>
            <a:off x="5076825" y="2667000"/>
            <a:ext cx="374332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正四面体形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pic>
        <p:nvPicPr>
          <p:cNvPr id="69644" name="Picture 1047" descr="本04图11-9"/>
          <p:cNvPicPr>
            <a:picLocks noChangeAspect="1"/>
          </p:cNvPicPr>
          <p:nvPr/>
        </p:nvPicPr>
        <p:blipFill>
          <a:blip r:embed="rId1">
            <a:lum contrast="72000"/>
          </a:blip>
          <a:stretch>
            <a:fillRect/>
          </a:stretch>
        </p:blipFill>
        <p:spPr>
          <a:xfrm>
            <a:off x="2513013" y="3390900"/>
            <a:ext cx="6019800" cy="346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45" name="Text Box 14"/>
          <p:cNvSpPr txBox="1"/>
          <p:nvPr/>
        </p:nvSpPr>
        <p:spPr>
          <a:xfrm>
            <a:off x="0" y="4221163"/>
            <a:ext cx="2484438" cy="1038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5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碳原子的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个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杂化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5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轨道构型为正四面体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Text Box 121"/>
          <p:cNvSpPr txBox="1"/>
          <p:nvPr/>
        </p:nvSpPr>
        <p:spPr>
          <a:xfrm>
            <a:off x="4716463" y="260350"/>
            <a:ext cx="4427537" cy="201771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algn="r" rtl="1" eaLnBrk="1" hangingPunct="1"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</a:endParaRPr>
          </a:p>
          <a:p>
            <a:pPr algn="r" rtl="1" eaLnBrk="1" hangingPunct="1"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</a:endParaRPr>
          </a:p>
          <a:p>
            <a:pPr algn="r" rtl="1" eaLnBrk="1" hangingPunct="1"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</a:endParaRPr>
          </a:p>
          <a:p>
            <a:pPr algn="r" rtl="1" eaLnBrk="1" hangingPunct="1"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</a:endParaRPr>
          </a:p>
          <a:p>
            <a:pPr algn="r" rtl="1" eaLnBrk="1" hangingPunct="1"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0659" name="Text Box 164"/>
          <p:cNvSpPr txBox="1"/>
          <p:nvPr/>
        </p:nvSpPr>
        <p:spPr>
          <a:xfrm>
            <a:off x="381000" y="381000"/>
            <a:ext cx="1447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CH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4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70660" name="Text Box 171"/>
          <p:cNvSpPr txBox="1"/>
          <p:nvPr/>
        </p:nvSpPr>
        <p:spPr>
          <a:xfrm>
            <a:off x="4545013" y="476250"/>
            <a:ext cx="4419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3200" b="1" dirty="0">
                <a:latin typeface="Times New Roman" panose="02020603050405020304" pitchFamily="18" charset="0"/>
              </a:rPr>
              <a:t>C                 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</a:rPr>
              <a:t>H</a:t>
            </a:r>
            <a:endParaRPr lang="en-US" altLang="zh-CN" sz="32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70661" name="Rectangle 172"/>
          <p:cNvSpPr/>
          <p:nvPr/>
        </p:nvSpPr>
        <p:spPr>
          <a:xfrm>
            <a:off x="5029200" y="528638"/>
            <a:ext cx="1736725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endParaRPr lang="en-US" altLang="zh-CN" sz="3200" b="1" baseline="30000" dirty="0">
              <a:latin typeface="Times New Roman" panose="02020603050405020304" pitchFamily="18" charset="0"/>
            </a:endParaRPr>
          </a:p>
        </p:txBody>
      </p:sp>
      <p:sp>
        <p:nvSpPr>
          <p:cNvPr id="70662" name="Rectangle 173"/>
          <p:cNvSpPr/>
          <p:nvPr/>
        </p:nvSpPr>
        <p:spPr>
          <a:xfrm>
            <a:off x="7235825" y="476250"/>
            <a:ext cx="6794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</a:t>
            </a:r>
            <a:endParaRPr lang="en-US" altLang="zh-CN" sz="3200" b="1" baseline="30000" dirty="0">
              <a:latin typeface="Times New Roman" panose="02020603050405020304" pitchFamily="18" charset="0"/>
            </a:endParaRPr>
          </a:p>
        </p:txBody>
      </p:sp>
      <p:grpSp>
        <p:nvGrpSpPr>
          <p:cNvPr id="70663" name="Group 174"/>
          <p:cNvGrpSpPr/>
          <p:nvPr/>
        </p:nvGrpSpPr>
        <p:grpSpPr>
          <a:xfrm>
            <a:off x="376238" y="1143000"/>
            <a:ext cx="2305050" cy="1265238"/>
            <a:chOff x="240" y="432"/>
            <a:chExt cx="1452" cy="797"/>
          </a:xfrm>
        </p:grpSpPr>
        <p:grpSp>
          <p:nvGrpSpPr>
            <p:cNvPr id="70756" name="Group 175"/>
            <p:cNvGrpSpPr/>
            <p:nvPr/>
          </p:nvGrpSpPr>
          <p:grpSpPr>
            <a:xfrm>
              <a:off x="240" y="432"/>
              <a:ext cx="1452" cy="797"/>
              <a:chOff x="240" y="432"/>
              <a:chExt cx="1452" cy="797"/>
            </a:xfrm>
          </p:grpSpPr>
          <p:grpSp>
            <p:nvGrpSpPr>
              <p:cNvPr id="70760" name="Group 176"/>
              <p:cNvGrpSpPr/>
              <p:nvPr/>
            </p:nvGrpSpPr>
            <p:grpSpPr>
              <a:xfrm>
                <a:off x="240" y="432"/>
                <a:ext cx="1452" cy="797"/>
                <a:chOff x="1680" y="1200"/>
                <a:chExt cx="1452" cy="797"/>
              </a:xfrm>
            </p:grpSpPr>
            <p:sp>
              <p:nvSpPr>
                <p:cNvPr id="70764" name="Text Box 177"/>
                <p:cNvSpPr txBox="1"/>
                <p:nvPr/>
              </p:nvSpPr>
              <p:spPr>
                <a:xfrm>
                  <a:off x="1680" y="1632"/>
                  <a:ext cx="1296" cy="365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92150" indent="-34798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987425" indent="-294005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281430" indent="-2921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1598930" indent="-31623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3200" b="1" dirty="0">
                      <a:latin typeface="Times New Roman" panose="02020603050405020304" pitchFamily="18" charset="0"/>
                    </a:rPr>
                    <a:t>2s      2p</a:t>
                  </a:r>
                  <a:endParaRPr lang="en-US" altLang="zh-CN" sz="3200" b="1" dirty="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70765" name="Group 178"/>
                <p:cNvGrpSpPr/>
                <p:nvPr/>
              </p:nvGrpSpPr>
              <p:grpSpPr>
                <a:xfrm>
                  <a:off x="2112" y="1200"/>
                  <a:ext cx="1020" cy="340"/>
                  <a:chOff x="0" y="3264"/>
                  <a:chExt cx="1020" cy="340"/>
                </a:xfrm>
              </p:grpSpPr>
              <p:sp>
                <p:nvSpPr>
                  <p:cNvPr id="70774" name="Rectangle 179"/>
                  <p:cNvSpPr/>
                  <p:nvPr/>
                </p:nvSpPr>
                <p:spPr>
                  <a:xfrm>
                    <a:off x="0" y="3264"/>
                    <a:ext cx="1020" cy="340"/>
                  </a:xfrm>
                  <a:prstGeom prst="rect">
                    <a:avLst/>
                  </a:pr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l"/>
                      <a:defRPr sz="3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92150" indent="-34798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26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987425" indent="-294005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0000"/>
                      <a:buFont typeface="Wingdings" panose="05000000000000000000" pitchFamily="2" charset="2"/>
                      <a:buChar char="l"/>
                      <a:defRPr sz="23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281430" indent="-2921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1598930" indent="-31623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 dirty="0"/>
                  </a:p>
                </p:txBody>
              </p:sp>
              <p:sp>
                <p:nvSpPr>
                  <p:cNvPr id="70775" name="Line 180"/>
                  <p:cNvSpPr/>
                  <p:nvPr/>
                </p:nvSpPr>
                <p:spPr>
                  <a:xfrm>
                    <a:off x="340" y="3264"/>
                    <a:ext cx="0" cy="340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0776" name="Line 181"/>
                  <p:cNvSpPr/>
                  <p:nvPr/>
                </p:nvSpPr>
                <p:spPr>
                  <a:xfrm>
                    <a:off x="680" y="3264"/>
                    <a:ext cx="0" cy="340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0766" name="Group 182"/>
                <p:cNvGrpSpPr/>
                <p:nvPr/>
              </p:nvGrpSpPr>
              <p:grpSpPr>
                <a:xfrm>
                  <a:off x="1728" y="1344"/>
                  <a:ext cx="215" cy="215"/>
                  <a:chOff x="2064" y="2736"/>
                  <a:chExt cx="215" cy="215"/>
                </a:xfrm>
              </p:grpSpPr>
              <p:grpSp>
                <p:nvGrpSpPr>
                  <p:cNvPr id="70768" name="Group 183"/>
                  <p:cNvGrpSpPr/>
                  <p:nvPr/>
                </p:nvGrpSpPr>
                <p:grpSpPr>
                  <a:xfrm>
                    <a:off x="2064" y="2759"/>
                    <a:ext cx="71" cy="192"/>
                    <a:chOff x="1824" y="3264"/>
                    <a:chExt cx="71" cy="192"/>
                  </a:xfrm>
                </p:grpSpPr>
                <p:sp>
                  <p:nvSpPr>
                    <p:cNvPr id="70772" name="Line 184"/>
                    <p:cNvSpPr/>
                    <p:nvPr/>
                  </p:nvSpPr>
                  <p:spPr>
                    <a:xfrm flipH="1">
                      <a:off x="1824" y="3264"/>
                      <a:ext cx="61" cy="61"/>
                    </a:xfrm>
                    <a:prstGeom prst="line">
                      <a:avLst/>
                    </a:prstGeom>
                    <a:ln w="571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70773" name="Line 185"/>
                    <p:cNvSpPr/>
                    <p:nvPr/>
                  </p:nvSpPr>
                  <p:spPr>
                    <a:xfrm>
                      <a:off x="1895" y="3264"/>
                      <a:ext cx="0" cy="192"/>
                    </a:xfrm>
                    <a:prstGeom prst="line">
                      <a:avLst/>
                    </a:prstGeom>
                    <a:ln w="571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70769" name="Group 186"/>
                  <p:cNvGrpSpPr/>
                  <p:nvPr/>
                </p:nvGrpSpPr>
                <p:grpSpPr>
                  <a:xfrm rot="10800000">
                    <a:off x="2208" y="2736"/>
                    <a:ext cx="71" cy="192"/>
                    <a:chOff x="1824" y="3264"/>
                    <a:chExt cx="71" cy="192"/>
                  </a:xfrm>
                </p:grpSpPr>
                <p:sp>
                  <p:nvSpPr>
                    <p:cNvPr id="70770" name="Line 187"/>
                    <p:cNvSpPr/>
                    <p:nvPr/>
                  </p:nvSpPr>
                  <p:spPr>
                    <a:xfrm flipH="1">
                      <a:off x="1824" y="3264"/>
                      <a:ext cx="61" cy="61"/>
                    </a:xfrm>
                    <a:prstGeom prst="line">
                      <a:avLst/>
                    </a:prstGeom>
                    <a:ln w="571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70771" name="Line 188"/>
                    <p:cNvSpPr/>
                    <p:nvPr/>
                  </p:nvSpPr>
                  <p:spPr>
                    <a:xfrm>
                      <a:off x="1895" y="3264"/>
                      <a:ext cx="0" cy="192"/>
                    </a:xfrm>
                    <a:prstGeom prst="line">
                      <a:avLst/>
                    </a:prstGeom>
                    <a:ln w="5715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  <p:sp>
              <p:nvSpPr>
                <p:cNvPr id="70767" name="Rectangle 189"/>
                <p:cNvSpPr/>
                <p:nvPr/>
              </p:nvSpPr>
              <p:spPr>
                <a:xfrm>
                  <a:off x="1680" y="1296"/>
                  <a:ext cx="340" cy="340"/>
                </a:xfrm>
                <a:prstGeom prst="rect">
                  <a:avLst/>
                </a:prstGeom>
                <a:noFill/>
                <a:ln w="571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92150" indent="-34798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987425" indent="-294005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281430" indent="-2921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1598930" indent="-31623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dirty="0"/>
                </a:p>
              </p:txBody>
            </p:sp>
          </p:grpSp>
          <p:grpSp>
            <p:nvGrpSpPr>
              <p:cNvPr id="70761" name="Group 190"/>
              <p:cNvGrpSpPr/>
              <p:nvPr/>
            </p:nvGrpSpPr>
            <p:grpSpPr>
              <a:xfrm>
                <a:off x="768" y="528"/>
                <a:ext cx="71" cy="192"/>
                <a:chOff x="1824" y="3264"/>
                <a:chExt cx="71" cy="192"/>
              </a:xfrm>
            </p:grpSpPr>
            <p:sp>
              <p:nvSpPr>
                <p:cNvPr id="70762" name="Line 191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763" name="Line 192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0757" name="Group 193"/>
            <p:cNvGrpSpPr/>
            <p:nvPr/>
          </p:nvGrpSpPr>
          <p:grpSpPr>
            <a:xfrm>
              <a:off x="1104" y="528"/>
              <a:ext cx="71" cy="192"/>
              <a:chOff x="1824" y="3264"/>
              <a:chExt cx="71" cy="192"/>
            </a:xfrm>
          </p:grpSpPr>
          <p:sp>
            <p:nvSpPr>
              <p:cNvPr id="70758" name="Line 194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59" name="Line 195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0664" name="Group 196"/>
          <p:cNvGrpSpPr/>
          <p:nvPr/>
        </p:nvGrpSpPr>
        <p:grpSpPr>
          <a:xfrm>
            <a:off x="2738438" y="1143000"/>
            <a:ext cx="1600200" cy="960438"/>
            <a:chOff x="1776" y="864"/>
            <a:chExt cx="1008" cy="605"/>
          </a:xfrm>
        </p:grpSpPr>
        <p:grpSp>
          <p:nvGrpSpPr>
            <p:cNvPr id="70752" name="Group 197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70754" name="Text Box 198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55" name="Line 199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70753" name="Text Box 200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3200" b="1" dirty="0">
                  <a:latin typeface="Times New Roman" panose="02020603050405020304" pitchFamily="18" charset="0"/>
                </a:rPr>
                <a:t>激发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0665" name="Group 201"/>
          <p:cNvGrpSpPr/>
          <p:nvPr/>
        </p:nvGrpSpPr>
        <p:grpSpPr>
          <a:xfrm>
            <a:off x="4414838" y="1143000"/>
            <a:ext cx="2305050" cy="1265238"/>
            <a:chOff x="2784" y="432"/>
            <a:chExt cx="1452" cy="797"/>
          </a:xfrm>
        </p:grpSpPr>
        <p:grpSp>
          <p:nvGrpSpPr>
            <p:cNvPr id="70732" name="Group 202"/>
            <p:cNvGrpSpPr/>
            <p:nvPr/>
          </p:nvGrpSpPr>
          <p:grpSpPr>
            <a:xfrm>
              <a:off x="2784" y="432"/>
              <a:ext cx="1452" cy="797"/>
              <a:chOff x="2784" y="432"/>
              <a:chExt cx="1452" cy="797"/>
            </a:xfrm>
          </p:grpSpPr>
          <p:grpSp>
            <p:nvGrpSpPr>
              <p:cNvPr id="70736" name="Group 203"/>
              <p:cNvGrpSpPr/>
              <p:nvPr/>
            </p:nvGrpSpPr>
            <p:grpSpPr>
              <a:xfrm>
                <a:off x="2784" y="432"/>
                <a:ext cx="1452" cy="797"/>
                <a:chOff x="3264" y="1248"/>
                <a:chExt cx="1452" cy="797"/>
              </a:xfrm>
            </p:grpSpPr>
            <p:sp>
              <p:nvSpPr>
                <p:cNvPr id="70740" name="Text Box 204"/>
                <p:cNvSpPr txBox="1"/>
                <p:nvPr/>
              </p:nvSpPr>
              <p:spPr>
                <a:xfrm>
                  <a:off x="3264" y="1680"/>
                  <a:ext cx="1296" cy="365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92150" indent="-34798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987425" indent="-294005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281430" indent="-2921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1598930" indent="-31623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3200" b="1" dirty="0">
                      <a:latin typeface="Times New Roman" panose="02020603050405020304" pitchFamily="18" charset="0"/>
                    </a:rPr>
                    <a:t>2s      2p</a:t>
                  </a:r>
                  <a:endParaRPr lang="en-US" altLang="zh-CN" sz="3200" b="1" dirty="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70741" name="Group 205"/>
                <p:cNvGrpSpPr/>
                <p:nvPr/>
              </p:nvGrpSpPr>
              <p:grpSpPr>
                <a:xfrm>
                  <a:off x="3696" y="1248"/>
                  <a:ext cx="1020" cy="340"/>
                  <a:chOff x="0" y="3264"/>
                  <a:chExt cx="1020" cy="340"/>
                </a:xfrm>
              </p:grpSpPr>
              <p:sp>
                <p:nvSpPr>
                  <p:cNvPr id="70749" name="Rectangle 206"/>
                  <p:cNvSpPr/>
                  <p:nvPr/>
                </p:nvSpPr>
                <p:spPr>
                  <a:xfrm>
                    <a:off x="0" y="3264"/>
                    <a:ext cx="1020" cy="340"/>
                  </a:xfrm>
                  <a:prstGeom prst="rect">
                    <a:avLst/>
                  </a:prstGeom>
                  <a:noFill/>
                  <a:ln w="571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l"/>
                      <a:defRPr sz="3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92150" indent="-34798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26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987425" indent="-294005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0000"/>
                      <a:buFont typeface="Wingdings" panose="05000000000000000000" pitchFamily="2" charset="2"/>
                      <a:buChar char="l"/>
                      <a:defRPr sz="23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281430" indent="-2921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1598930" indent="-31623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 dirty="0"/>
                  </a:p>
                </p:txBody>
              </p:sp>
              <p:sp>
                <p:nvSpPr>
                  <p:cNvPr id="70750" name="Line 207"/>
                  <p:cNvSpPr/>
                  <p:nvPr/>
                </p:nvSpPr>
                <p:spPr>
                  <a:xfrm>
                    <a:off x="340" y="3264"/>
                    <a:ext cx="0" cy="340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0751" name="Line 208"/>
                  <p:cNvSpPr/>
                  <p:nvPr/>
                </p:nvSpPr>
                <p:spPr>
                  <a:xfrm>
                    <a:off x="680" y="3264"/>
                    <a:ext cx="0" cy="340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70742" name="Rectangle 209"/>
                <p:cNvSpPr/>
                <p:nvPr/>
              </p:nvSpPr>
              <p:spPr>
                <a:xfrm>
                  <a:off x="3264" y="1344"/>
                  <a:ext cx="340" cy="340"/>
                </a:xfrm>
                <a:prstGeom prst="rect">
                  <a:avLst/>
                </a:prstGeom>
                <a:noFill/>
                <a:ln w="5715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0000"/>
                    <a:buFont typeface="Wingdings" panose="05000000000000000000" pitchFamily="2" charset="2"/>
                    <a:buChar char="l"/>
                    <a:defRPr sz="30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92150" indent="-34798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l"/>
                    <a:defRPr sz="26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987425" indent="-294005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0000"/>
                    <a:buFont typeface="Wingdings" panose="05000000000000000000" pitchFamily="2" charset="2"/>
                    <a:buChar char="l"/>
                    <a:defRPr sz="23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281430" indent="-2921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75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1598930" indent="-31623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80000"/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 dirty="0"/>
                </a:p>
              </p:txBody>
            </p:sp>
            <p:grpSp>
              <p:nvGrpSpPr>
                <p:cNvPr id="70743" name="Group 210"/>
                <p:cNvGrpSpPr/>
                <p:nvPr/>
              </p:nvGrpSpPr>
              <p:grpSpPr>
                <a:xfrm>
                  <a:off x="3360" y="1392"/>
                  <a:ext cx="71" cy="192"/>
                  <a:chOff x="1824" y="3264"/>
                  <a:chExt cx="71" cy="192"/>
                </a:xfrm>
              </p:grpSpPr>
              <p:sp>
                <p:nvSpPr>
                  <p:cNvPr id="70747" name="Line 211"/>
                  <p:cNvSpPr/>
                  <p:nvPr/>
                </p:nvSpPr>
                <p:spPr>
                  <a:xfrm flipH="1">
                    <a:off x="1824" y="3264"/>
                    <a:ext cx="61" cy="61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0748" name="Line 212"/>
                  <p:cNvSpPr/>
                  <p:nvPr/>
                </p:nvSpPr>
                <p:spPr>
                  <a:xfrm>
                    <a:off x="1895" y="3264"/>
                    <a:ext cx="0" cy="192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0744" name="Group 213"/>
                <p:cNvGrpSpPr/>
                <p:nvPr/>
              </p:nvGrpSpPr>
              <p:grpSpPr>
                <a:xfrm>
                  <a:off x="3792" y="1344"/>
                  <a:ext cx="71" cy="192"/>
                  <a:chOff x="1824" y="3264"/>
                  <a:chExt cx="71" cy="192"/>
                </a:xfrm>
              </p:grpSpPr>
              <p:sp>
                <p:nvSpPr>
                  <p:cNvPr id="70745" name="Line 214"/>
                  <p:cNvSpPr/>
                  <p:nvPr/>
                </p:nvSpPr>
                <p:spPr>
                  <a:xfrm flipH="1">
                    <a:off x="1824" y="3264"/>
                    <a:ext cx="61" cy="61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0746" name="Line 215"/>
                  <p:cNvSpPr/>
                  <p:nvPr/>
                </p:nvSpPr>
                <p:spPr>
                  <a:xfrm>
                    <a:off x="1895" y="3264"/>
                    <a:ext cx="0" cy="192"/>
                  </a:xfrm>
                  <a:prstGeom prst="line">
                    <a:avLst/>
                  </a:prstGeom>
                  <a:ln w="57150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70737" name="Group 216"/>
              <p:cNvGrpSpPr/>
              <p:nvPr/>
            </p:nvGrpSpPr>
            <p:grpSpPr>
              <a:xfrm>
                <a:off x="3648" y="528"/>
                <a:ext cx="71" cy="192"/>
                <a:chOff x="1824" y="3264"/>
                <a:chExt cx="71" cy="192"/>
              </a:xfrm>
            </p:grpSpPr>
            <p:sp>
              <p:nvSpPr>
                <p:cNvPr id="70738" name="Line 217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739" name="Line 218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0733" name="Group 219"/>
            <p:cNvGrpSpPr/>
            <p:nvPr/>
          </p:nvGrpSpPr>
          <p:grpSpPr>
            <a:xfrm>
              <a:off x="3984" y="528"/>
              <a:ext cx="71" cy="192"/>
              <a:chOff x="1824" y="3264"/>
              <a:chExt cx="71" cy="192"/>
            </a:xfrm>
          </p:grpSpPr>
          <p:sp>
            <p:nvSpPr>
              <p:cNvPr id="70734" name="Line 220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35" name="Line 221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0666" name="Group 222"/>
          <p:cNvGrpSpPr/>
          <p:nvPr/>
        </p:nvGrpSpPr>
        <p:grpSpPr>
          <a:xfrm>
            <a:off x="7081838" y="1143000"/>
            <a:ext cx="1600200" cy="960438"/>
            <a:chOff x="1776" y="864"/>
            <a:chExt cx="1008" cy="605"/>
          </a:xfrm>
        </p:grpSpPr>
        <p:grpSp>
          <p:nvGrpSpPr>
            <p:cNvPr id="70728" name="Group 223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70730" name="Text Box 224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31" name="Line 225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70729" name="Text Box 226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zh-CN" sz="3200" b="1" dirty="0">
                  <a:latin typeface="Times New Roman" panose="02020603050405020304" pitchFamily="18" charset="0"/>
                </a:rPr>
                <a:t>杂化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0667" name="Group 227"/>
          <p:cNvGrpSpPr/>
          <p:nvPr/>
        </p:nvGrpSpPr>
        <p:grpSpPr>
          <a:xfrm>
            <a:off x="304800" y="2514600"/>
            <a:ext cx="2971800" cy="1112838"/>
            <a:chOff x="3264" y="3072"/>
            <a:chExt cx="1872" cy="701"/>
          </a:xfrm>
        </p:grpSpPr>
        <p:sp>
          <p:nvSpPr>
            <p:cNvPr id="70710" name="Text Box 228"/>
            <p:cNvSpPr txBox="1"/>
            <p:nvPr/>
          </p:nvSpPr>
          <p:spPr>
            <a:xfrm>
              <a:off x="3744" y="3408"/>
              <a:ext cx="1392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sp</a:t>
              </a:r>
              <a:r>
                <a:rPr lang="en-US" altLang="zh-CN" sz="3200" b="1" baseline="30000" dirty="0">
                  <a:latin typeface="Times New Roman" panose="02020603050405020304" pitchFamily="18" charset="0"/>
                </a:rPr>
                <a:t>3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70711" name="Group 229"/>
            <p:cNvGrpSpPr/>
            <p:nvPr/>
          </p:nvGrpSpPr>
          <p:grpSpPr>
            <a:xfrm>
              <a:off x="3360" y="3168"/>
              <a:ext cx="71" cy="192"/>
              <a:chOff x="1824" y="3264"/>
              <a:chExt cx="71" cy="192"/>
            </a:xfrm>
          </p:grpSpPr>
          <p:sp>
            <p:nvSpPr>
              <p:cNvPr id="70726" name="Line 230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27" name="Line 231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0712" name="Group 232"/>
            <p:cNvGrpSpPr/>
            <p:nvPr/>
          </p:nvGrpSpPr>
          <p:grpSpPr>
            <a:xfrm>
              <a:off x="3696" y="3168"/>
              <a:ext cx="71" cy="192"/>
              <a:chOff x="1824" y="3264"/>
              <a:chExt cx="71" cy="192"/>
            </a:xfrm>
          </p:grpSpPr>
          <p:sp>
            <p:nvSpPr>
              <p:cNvPr id="70724" name="Line 233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25" name="Line 234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0713" name="Group 235"/>
            <p:cNvGrpSpPr/>
            <p:nvPr/>
          </p:nvGrpSpPr>
          <p:grpSpPr>
            <a:xfrm>
              <a:off x="4032" y="3168"/>
              <a:ext cx="71" cy="192"/>
              <a:chOff x="1824" y="3264"/>
              <a:chExt cx="71" cy="192"/>
            </a:xfrm>
          </p:grpSpPr>
          <p:sp>
            <p:nvSpPr>
              <p:cNvPr id="70722" name="Line 23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23" name="Line 23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0714" name="Group 238"/>
            <p:cNvGrpSpPr/>
            <p:nvPr/>
          </p:nvGrpSpPr>
          <p:grpSpPr>
            <a:xfrm>
              <a:off x="3264" y="3072"/>
              <a:ext cx="1360" cy="340"/>
              <a:chOff x="3264" y="3072"/>
              <a:chExt cx="1360" cy="340"/>
            </a:xfrm>
          </p:grpSpPr>
          <p:sp>
            <p:nvSpPr>
              <p:cNvPr id="70718" name="Rectangle 239"/>
              <p:cNvSpPr/>
              <p:nvPr/>
            </p:nvSpPr>
            <p:spPr>
              <a:xfrm>
                <a:off x="3264" y="3072"/>
                <a:ext cx="136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70719" name="Line 240"/>
              <p:cNvSpPr/>
              <p:nvPr/>
            </p:nvSpPr>
            <p:spPr>
              <a:xfrm>
                <a:off x="3604" y="3072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20" name="Line 241"/>
              <p:cNvSpPr/>
              <p:nvPr/>
            </p:nvSpPr>
            <p:spPr>
              <a:xfrm>
                <a:off x="3944" y="3072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21" name="Line 242"/>
              <p:cNvSpPr/>
              <p:nvPr/>
            </p:nvSpPr>
            <p:spPr>
              <a:xfrm>
                <a:off x="4284" y="3072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0715" name="Group 243"/>
            <p:cNvGrpSpPr/>
            <p:nvPr/>
          </p:nvGrpSpPr>
          <p:grpSpPr>
            <a:xfrm>
              <a:off x="4368" y="3168"/>
              <a:ext cx="71" cy="192"/>
              <a:chOff x="1824" y="3264"/>
              <a:chExt cx="71" cy="192"/>
            </a:xfrm>
          </p:grpSpPr>
          <p:sp>
            <p:nvSpPr>
              <p:cNvPr id="70716" name="Line 244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17" name="Line 245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0668" name="Group 246"/>
          <p:cNvGrpSpPr/>
          <p:nvPr/>
        </p:nvGrpSpPr>
        <p:grpSpPr>
          <a:xfrm>
            <a:off x="2819400" y="2362200"/>
            <a:ext cx="1600200" cy="960438"/>
            <a:chOff x="1776" y="864"/>
            <a:chExt cx="1008" cy="605"/>
          </a:xfrm>
        </p:grpSpPr>
        <p:grpSp>
          <p:nvGrpSpPr>
            <p:cNvPr id="70706" name="Group 247"/>
            <p:cNvGrpSpPr/>
            <p:nvPr/>
          </p:nvGrpSpPr>
          <p:grpSpPr>
            <a:xfrm>
              <a:off x="1776" y="1104"/>
              <a:ext cx="912" cy="365"/>
              <a:chOff x="1632" y="1872"/>
              <a:chExt cx="576" cy="439"/>
            </a:xfrm>
          </p:grpSpPr>
          <p:sp>
            <p:nvSpPr>
              <p:cNvPr id="70708" name="Text Box 248"/>
              <p:cNvSpPr txBox="1"/>
              <p:nvPr/>
            </p:nvSpPr>
            <p:spPr>
              <a:xfrm>
                <a:off x="1632" y="1872"/>
                <a:ext cx="576" cy="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zh-CN" sz="3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709" name="Line 249"/>
              <p:cNvSpPr/>
              <p:nvPr/>
            </p:nvSpPr>
            <p:spPr>
              <a:xfrm>
                <a:off x="1632" y="2064"/>
                <a:ext cx="567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</p:sp>
        </p:grpSp>
        <p:sp>
          <p:nvSpPr>
            <p:cNvPr id="70707" name="Text Box 250"/>
            <p:cNvSpPr txBox="1"/>
            <p:nvPr/>
          </p:nvSpPr>
          <p:spPr>
            <a:xfrm>
              <a:off x="1824" y="864"/>
              <a:ext cx="960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</a:rPr>
                <a:t>4H</a:t>
              </a:r>
              <a:endParaRPr lang="en-US" altLang="zh-CN" sz="32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0669" name="Group 251"/>
          <p:cNvGrpSpPr/>
          <p:nvPr/>
        </p:nvGrpSpPr>
        <p:grpSpPr>
          <a:xfrm>
            <a:off x="4495800" y="2514600"/>
            <a:ext cx="2514600" cy="1112838"/>
            <a:chOff x="2832" y="1344"/>
            <a:chExt cx="1584" cy="701"/>
          </a:xfrm>
        </p:grpSpPr>
        <p:sp>
          <p:nvSpPr>
            <p:cNvPr id="70672" name="Text Box 252"/>
            <p:cNvSpPr txBox="1"/>
            <p:nvPr/>
          </p:nvSpPr>
          <p:spPr>
            <a:xfrm>
              <a:off x="3024" y="1680"/>
              <a:ext cx="1392" cy="365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2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  <a:r>
                <a:rPr lang="en-US" altLang="zh-CN" sz="3200" b="1" dirty="0">
                  <a:latin typeface="Times New Roman" panose="02020603050405020304" pitchFamily="18" charset="0"/>
                </a:rPr>
                <a:t> sp</a:t>
              </a:r>
              <a:r>
                <a:rPr lang="en-US" altLang="zh-CN" sz="3200" b="1" baseline="30000" dirty="0">
                  <a:latin typeface="Times New Roman" panose="02020603050405020304" pitchFamily="18" charset="0"/>
                </a:rPr>
                <a:t>3</a:t>
              </a:r>
              <a:r>
                <a:rPr lang="en-US" altLang="zh-CN" sz="3200" b="1" dirty="0">
                  <a:latin typeface="Times New Roman" panose="02020603050405020304" pitchFamily="18" charset="0"/>
                </a:rPr>
                <a:t>-s</a:t>
              </a:r>
              <a:endParaRPr lang="en-US" altLang="zh-CN" sz="3200" b="1" baseline="300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70673" name="Group 253"/>
            <p:cNvGrpSpPr/>
            <p:nvPr/>
          </p:nvGrpSpPr>
          <p:grpSpPr>
            <a:xfrm>
              <a:off x="2832" y="1344"/>
              <a:ext cx="1360" cy="340"/>
              <a:chOff x="3264" y="3072"/>
              <a:chExt cx="1360" cy="340"/>
            </a:xfrm>
          </p:grpSpPr>
          <p:sp>
            <p:nvSpPr>
              <p:cNvPr id="70702" name="Rectangle 254"/>
              <p:cNvSpPr/>
              <p:nvPr/>
            </p:nvSpPr>
            <p:spPr>
              <a:xfrm>
                <a:off x="3264" y="3072"/>
                <a:ext cx="1360" cy="340"/>
              </a:xfrm>
              <a:prstGeom prst="rect">
                <a:avLst/>
              </a:prstGeom>
              <a:noFill/>
              <a:ln w="5715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70703" name="Line 255"/>
              <p:cNvSpPr/>
              <p:nvPr/>
            </p:nvSpPr>
            <p:spPr>
              <a:xfrm>
                <a:off x="3604" y="3072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04" name="Line 256"/>
              <p:cNvSpPr/>
              <p:nvPr/>
            </p:nvSpPr>
            <p:spPr>
              <a:xfrm>
                <a:off x="3944" y="3072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0705" name="Line 257"/>
              <p:cNvSpPr/>
              <p:nvPr/>
            </p:nvSpPr>
            <p:spPr>
              <a:xfrm>
                <a:off x="4284" y="3072"/>
                <a:ext cx="0" cy="3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0674" name="Group 258"/>
            <p:cNvGrpSpPr/>
            <p:nvPr/>
          </p:nvGrpSpPr>
          <p:grpSpPr>
            <a:xfrm>
              <a:off x="2880" y="1440"/>
              <a:ext cx="215" cy="215"/>
              <a:chOff x="2064" y="2736"/>
              <a:chExt cx="215" cy="215"/>
            </a:xfrm>
          </p:grpSpPr>
          <p:grpSp>
            <p:nvGrpSpPr>
              <p:cNvPr id="70696" name="Group 259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0700" name="Line 260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701" name="Line 261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0697" name="Group 262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0698" name="Line 263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699" name="Line 264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0675" name="Group 265"/>
            <p:cNvGrpSpPr/>
            <p:nvPr/>
          </p:nvGrpSpPr>
          <p:grpSpPr>
            <a:xfrm>
              <a:off x="3216" y="1440"/>
              <a:ext cx="215" cy="215"/>
              <a:chOff x="2064" y="2736"/>
              <a:chExt cx="215" cy="215"/>
            </a:xfrm>
          </p:grpSpPr>
          <p:grpSp>
            <p:nvGrpSpPr>
              <p:cNvPr id="70690" name="Group 266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0694" name="Line 267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695" name="Line 268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0691" name="Group 269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0692" name="Line 270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693" name="Line 271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0676" name="Group 272"/>
            <p:cNvGrpSpPr/>
            <p:nvPr/>
          </p:nvGrpSpPr>
          <p:grpSpPr>
            <a:xfrm>
              <a:off x="3600" y="1440"/>
              <a:ext cx="215" cy="215"/>
              <a:chOff x="2064" y="2736"/>
              <a:chExt cx="215" cy="215"/>
            </a:xfrm>
          </p:grpSpPr>
          <p:grpSp>
            <p:nvGrpSpPr>
              <p:cNvPr id="70684" name="Group 273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0688" name="Line 274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689" name="Line 275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0685" name="Group 276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0686" name="Line 277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687" name="Line 278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70677" name="Group 279"/>
            <p:cNvGrpSpPr/>
            <p:nvPr/>
          </p:nvGrpSpPr>
          <p:grpSpPr>
            <a:xfrm>
              <a:off x="3888" y="1440"/>
              <a:ext cx="215" cy="215"/>
              <a:chOff x="2064" y="2736"/>
              <a:chExt cx="215" cy="215"/>
            </a:xfrm>
          </p:grpSpPr>
          <p:grpSp>
            <p:nvGrpSpPr>
              <p:cNvPr id="70678" name="Group 280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0682" name="Line 281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683" name="Line 282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0679" name="Group 283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0680" name="Line 284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0681" name="Line 285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</p:grpSp>
      <p:sp>
        <p:nvSpPr>
          <p:cNvPr id="70670" name="Text Box 286"/>
          <p:cNvSpPr txBox="1"/>
          <p:nvPr/>
        </p:nvSpPr>
        <p:spPr>
          <a:xfrm>
            <a:off x="6243638" y="3124200"/>
            <a:ext cx="2895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正四面体形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pic>
        <p:nvPicPr>
          <p:cNvPr id="70671" name="Picture 287" descr="本04图11-9"/>
          <p:cNvPicPr>
            <a:picLocks noChangeAspect="1"/>
          </p:cNvPicPr>
          <p:nvPr/>
        </p:nvPicPr>
        <p:blipFill>
          <a:blip r:embed="rId1">
            <a:lum contrast="72000"/>
          </a:blip>
          <a:stretch>
            <a:fillRect/>
          </a:stretch>
        </p:blipFill>
        <p:spPr>
          <a:xfrm>
            <a:off x="1752600" y="3644900"/>
            <a:ext cx="5486400" cy="3159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Text Box 434"/>
          <p:cNvSpPr txBox="1"/>
          <p:nvPr/>
        </p:nvSpPr>
        <p:spPr>
          <a:xfrm>
            <a:off x="755650" y="260350"/>
            <a:ext cx="5761038" cy="1160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SiF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4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CCl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4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4        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CHCl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Cl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800" b="1" dirty="0">
                <a:latin typeface="Times New Roman" panose="02020603050405020304" pitchFamily="18" charset="0"/>
              </a:rPr>
              <a:t>OH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71683" name="Text Box 435"/>
          <p:cNvSpPr txBox="1"/>
          <p:nvPr/>
        </p:nvSpPr>
        <p:spPr>
          <a:xfrm>
            <a:off x="4067175" y="260350"/>
            <a:ext cx="30638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正四面体形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71684" name="Rectangle 438"/>
          <p:cNvSpPr/>
          <p:nvPr/>
        </p:nvSpPr>
        <p:spPr>
          <a:xfrm>
            <a:off x="5148263" y="836613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四面体形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34154" name="Text Box 10"/>
          <p:cNvSpPr txBox="1"/>
          <p:nvPr/>
        </p:nvSpPr>
        <p:spPr>
          <a:xfrm>
            <a:off x="250825" y="1773238"/>
            <a:ext cx="8496300" cy="1682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5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上述三种杂化现象的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共同点</a:t>
            </a:r>
            <a:r>
              <a:rPr lang="zh-CN" altLang="en-US" sz="2400" dirty="0">
                <a:latin typeface="Arial" panose="020B0604020202020204" pitchFamily="34" charset="0"/>
              </a:rPr>
              <a:t>：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        原子轨道杂化后所生成的新轨道的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能量和形状完全相同</a:t>
            </a:r>
            <a:r>
              <a:rPr lang="zh-CN" altLang="en-US" sz="2400" dirty="0">
                <a:latin typeface="Arial" panose="020B0604020202020204" pitchFamily="34" charset="0"/>
              </a:rPr>
              <a:t>，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dirty="0">
                <a:latin typeface="Arial" panose="020B0604020202020204" pitchFamily="34" charset="0"/>
              </a:rPr>
              <a:t>     在生成的每一杂化轨道中所含的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</a:t>
            </a:r>
            <a:r>
              <a:rPr lang="zh-CN" altLang="en-US" sz="2400" dirty="0">
                <a:latin typeface="Arial" panose="020B0604020202020204" pitchFamily="34" charset="0"/>
              </a:rPr>
              <a:t>的比例相等。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34155" name="Text Box 11"/>
          <p:cNvSpPr txBox="1"/>
          <p:nvPr/>
        </p:nvSpPr>
        <p:spPr>
          <a:xfrm>
            <a:off x="250825" y="3573463"/>
            <a:ext cx="8456613" cy="1682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等性杂化</a:t>
            </a:r>
            <a:r>
              <a:rPr lang="en-US" altLang="zh-CN" b="1" dirty="0">
                <a:latin typeface="Arial" panose="020B0604020202020204" pitchFamily="34" charset="0"/>
              </a:rPr>
              <a:t>hybridization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zh-CN" altLang="en-US" sz="2400" b="1" dirty="0">
                <a:latin typeface="Arial" panose="020B0604020202020204" pitchFamily="34" charset="0"/>
              </a:rPr>
              <a:t>：由原子轨道组合成一组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能量相等</a:t>
            </a:r>
            <a:r>
              <a:rPr lang="zh-CN" altLang="en-US" sz="2400" b="1" dirty="0">
                <a:latin typeface="Arial" panose="020B0604020202020204" pitchFamily="34" charset="0"/>
              </a:rPr>
              <a:t>的杂化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轨道的杂化过程。（完全由含有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未成对电子的原子轨道</a:t>
            </a:r>
            <a:r>
              <a:rPr lang="zh-CN" altLang="en-US" sz="2400" b="1" dirty="0">
                <a:latin typeface="Arial" panose="020B0604020202020204" pitchFamily="34" charset="0"/>
              </a:rPr>
              <a:t>或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完全</a:t>
            </a:r>
            <a:endParaRPr lang="zh-CN" altLang="en-US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由空的原子轨道</a:t>
            </a:r>
            <a:r>
              <a:rPr lang="zh-CN" altLang="en-US" sz="2400" b="1" dirty="0">
                <a:latin typeface="Arial" panose="020B0604020202020204" pitchFamily="34" charset="0"/>
              </a:rPr>
              <a:t>参与的杂化）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dirty="0">
                <a:latin typeface="Arial" panose="020B0604020202020204" pitchFamily="34" charset="0"/>
              </a:rPr>
              <a:t>,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Arial" panose="020B0604020202020204" pitchFamily="34" charset="0"/>
              </a:rPr>
              <a:t>,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等性杂化。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34156" name="Text Box 444"/>
          <p:cNvSpPr txBox="1"/>
          <p:nvPr/>
        </p:nvSpPr>
        <p:spPr>
          <a:xfrm>
            <a:off x="900113" y="5445125"/>
            <a:ext cx="37449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BeCl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BF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CH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34157" name="Rectangle 445"/>
          <p:cNvSpPr/>
          <p:nvPr/>
        </p:nvSpPr>
        <p:spPr>
          <a:xfrm>
            <a:off x="3708400" y="5445125"/>
            <a:ext cx="38163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[Fe(CN)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2400" b="1" dirty="0">
                <a:latin typeface="Times New Roman" panose="02020603050405020304" pitchFamily="18" charset="0"/>
              </a:rPr>
              <a:t>]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3-   </a:t>
            </a:r>
            <a:r>
              <a:rPr lang="en-US" altLang="zh-CN" sz="2400" b="1" dirty="0">
                <a:latin typeface="Times New Roman" panose="02020603050405020304" pitchFamily="18" charset="0"/>
              </a:rPr>
              <a:t>d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空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34158" name="Text Box 443"/>
          <p:cNvSpPr txBox="1"/>
          <p:nvPr/>
        </p:nvSpPr>
        <p:spPr>
          <a:xfrm>
            <a:off x="2555875" y="6021388"/>
            <a:ext cx="3240088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Times New Roman" panose="02020603050405020304" pitchFamily="18" charset="0"/>
              </a:rPr>
              <a:t>均含有单电子或均是空轨道</a:t>
            </a:r>
            <a:endParaRPr lang="zh-CN" altLang="en-US" sz="1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4" grpId="0"/>
      <p:bldP spid="134155" grpId="0"/>
      <p:bldP spid="134156" grpId="0"/>
      <p:bldP spid="134157" grpId="0"/>
      <p:bldP spid="13415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Text Box 14"/>
          <p:cNvSpPr txBox="1"/>
          <p:nvPr/>
        </p:nvSpPr>
        <p:spPr>
          <a:xfrm>
            <a:off x="182563" y="260350"/>
            <a:ext cx="8961437" cy="14636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      轨道的杂化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不限于</a:t>
            </a:r>
            <a:r>
              <a:rPr lang="zh-CN" altLang="en-US" sz="2400" b="1" dirty="0">
                <a:latin typeface="Arial" panose="020B0604020202020204" pitchFamily="34" charset="0"/>
              </a:rPr>
              <a:t>含有未成对电子的原子轨道，具有孤对电子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的原子轨道和空的原子轨道也可以参与杂化。因此轨道杂化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可分为：等性、不等性杂化。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28691" name="Text Box 441"/>
          <p:cNvSpPr txBox="1"/>
          <p:nvPr/>
        </p:nvSpPr>
        <p:spPr>
          <a:xfrm>
            <a:off x="250825" y="2133600"/>
            <a:ext cx="7924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、不等性杂化</a:t>
            </a:r>
            <a:r>
              <a:rPr lang="zh-CN" altLang="en-US" sz="32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/>
              <a:t>nonequivalent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/>
              <a:t>hybridization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8692" name="Rectangle 20"/>
          <p:cNvSpPr/>
          <p:nvPr/>
        </p:nvSpPr>
        <p:spPr>
          <a:xfrm>
            <a:off x="250825" y="2636838"/>
            <a:ext cx="8675688" cy="1274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60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      原子轨道杂化后所生成的新轨道的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能量和形状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不完全相同</a:t>
            </a:r>
            <a:r>
              <a:rPr lang="zh-CN" altLang="en-US" sz="2400" b="1" dirty="0">
                <a:latin typeface="Arial" panose="020B0604020202020204" pitchFamily="34" charset="0"/>
              </a:rPr>
              <a:t>，在生成的杂化轨道中所含</a:t>
            </a:r>
            <a:r>
              <a:rPr lang="en-US" altLang="zh-CN" sz="2400" b="1" dirty="0">
                <a:latin typeface="Arial" panose="020B0604020202020204" pitchFamily="34" charset="0"/>
              </a:rPr>
              <a:t>s</a:t>
            </a:r>
            <a:r>
              <a:rPr lang="zh-CN" altLang="en-US" sz="2400" b="1" dirty="0">
                <a:latin typeface="Arial" panose="020B0604020202020204" pitchFamily="34" charset="0"/>
              </a:rPr>
              <a:t>成份和</a:t>
            </a:r>
            <a:r>
              <a:rPr lang="en-US" altLang="zh-CN" sz="2400" b="1" dirty="0">
                <a:latin typeface="Arial" panose="020B0604020202020204" pitchFamily="34" charset="0"/>
              </a:rPr>
              <a:t>p</a:t>
            </a:r>
            <a:r>
              <a:rPr lang="zh-CN" altLang="en-US" sz="2400" b="1" dirty="0">
                <a:latin typeface="Arial" panose="020B0604020202020204" pitchFamily="34" charset="0"/>
              </a:rPr>
              <a:t>成份的比例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不完全相等</a:t>
            </a:r>
            <a:r>
              <a:rPr lang="zh-CN" altLang="en-US" sz="2400" b="1" dirty="0">
                <a:latin typeface="Arial" panose="020B0604020202020204" pitchFamily="34" charset="0"/>
              </a:rPr>
              <a:t>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28694" name="Text Box 22"/>
          <p:cNvSpPr txBox="1"/>
          <p:nvPr/>
        </p:nvSpPr>
        <p:spPr>
          <a:xfrm>
            <a:off x="1100138" y="3860800"/>
            <a:ext cx="1600200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8</a:t>
            </a:r>
            <a:r>
              <a:rPr lang="en-US" altLang="zh-CN" sz="3200" b="1" dirty="0">
                <a:latin typeface="Times New Roman" panose="02020603050405020304" pitchFamily="18" charset="0"/>
              </a:rPr>
              <a:t>O</a:t>
            </a:r>
            <a:endParaRPr lang="en-US" altLang="zh-CN" sz="3200" b="1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</a:rPr>
              <a:t>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28695" name="Text Box 23"/>
          <p:cNvSpPr txBox="1"/>
          <p:nvPr/>
        </p:nvSpPr>
        <p:spPr>
          <a:xfrm>
            <a:off x="1835150" y="3860800"/>
            <a:ext cx="2590800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4</a:t>
            </a:r>
            <a:endParaRPr lang="en-US" altLang="zh-CN" sz="3200" b="1" baseline="300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28696" name="Text Box 24"/>
          <p:cNvSpPr txBox="1"/>
          <p:nvPr/>
        </p:nvSpPr>
        <p:spPr>
          <a:xfrm>
            <a:off x="6324600" y="4221163"/>
            <a:ext cx="28194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2</a:t>
            </a:r>
            <a:r>
              <a:rPr lang="zh-CN" altLang="en-US" sz="3200" b="1" dirty="0">
                <a:latin typeface="Times New Roman" panose="02020603050405020304" pitchFamily="18" charset="0"/>
              </a:rPr>
              <a:t>个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 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s-p</a:t>
            </a:r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键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28697" name="Group 25"/>
          <p:cNvGrpSpPr/>
          <p:nvPr/>
        </p:nvGrpSpPr>
        <p:grpSpPr>
          <a:xfrm>
            <a:off x="4284663" y="3716338"/>
            <a:ext cx="1828800" cy="1524000"/>
            <a:chOff x="528" y="3072"/>
            <a:chExt cx="1152" cy="960"/>
          </a:xfrm>
        </p:grpSpPr>
        <p:sp>
          <p:nvSpPr>
            <p:cNvPr id="72717" name="Text Box 26"/>
            <p:cNvSpPr txBox="1"/>
            <p:nvPr/>
          </p:nvSpPr>
          <p:spPr>
            <a:xfrm>
              <a:off x="528" y="3403"/>
              <a:ext cx="1152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spcBef>
                  <a:spcPct val="50000"/>
                </a:spcBef>
              </a:pPr>
              <a:r>
                <a:rPr lang="en-US" altLang="zh-CN" sz="4400" b="1" dirty="0">
                  <a:latin typeface="Times New Roman" panose="02020603050405020304" pitchFamily="18" charset="0"/>
                </a:rPr>
                <a:t>H</a:t>
              </a:r>
              <a:r>
                <a:rPr lang="en-US" altLang="zh-CN" sz="4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O</a:t>
              </a:r>
              <a:endParaRPr lang="en-US" altLang="zh-CN" sz="44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72718" name="Group 27"/>
            <p:cNvGrpSpPr/>
            <p:nvPr/>
          </p:nvGrpSpPr>
          <p:grpSpPr>
            <a:xfrm>
              <a:off x="912" y="3072"/>
              <a:ext cx="576" cy="960"/>
              <a:chOff x="912" y="3072"/>
              <a:chExt cx="576" cy="960"/>
            </a:xfrm>
          </p:grpSpPr>
          <p:sp>
            <p:nvSpPr>
              <p:cNvPr id="72719" name="Text Box 28"/>
              <p:cNvSpPr txBox="1"/>
              <p:nvPr/>
            </p:nvSpPr>
            <p:spPr>
              <a:xfrm>
                <a:off x="912" y="3072"/>
                <a:ext cx="576" cy="4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4400" b="1" dirty="0">
                    <a:latin typeface="Times New Roman" panose="02020603050405020304" pitchFamily="18" charset="0"/>
                  </a:rPr>
                  <a:t>H</a:t>
                </a:r>
                <a:endParaRPr lang="en-US" altLang="zh-CN" sz="4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720" name="Rectangle 29"/>
              <p:cNvSpPr/>
              <p:nvPr/>
            </p:nvSpPr>
            <p:spPr>
              <a:xfrm>
                <a:off x="912" y="3216"/>
                <a:ext cx="380" cy="4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zh-CN" altLang="en-US" sz="4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 </a:t>
                </a:r>
                <a:endPara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72721" name="Rectangle 30"/>
              <p:cNvSpPr/>
              <p:nvPr/>
            </p:nvSpPr>
            <p:spPr>
              <a:xfrm>
                <a:off x="912" y="3552"/>
                <a:ext cx="380" cy="4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zh-CN" altLang="en-US" sz="4400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 </a:t>
                </a:r>
                <a:endParaRPr lang="zh-CN" altLang="en-US" sz="4400" b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</p:grpSp>
      <p:sp>
        <p:nvSpPr>
          <p:cNvPr id="28703" name="Text Box 31"/>
          <p:cNvSpPr txBox="1"/>
          <p:nvPr/>
        </p:nvSpPr>
        <p:spPr>
          <a:xfrm>
            <a:off x="1258888" y="5445125"/>
            <a:ext cx="30321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∠HOH=90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endParaRPr lang="en-US" altLang="zh-CN" sz="3200" b="1" dirty="0">
              <a:latin typeface="Times New Roman" panose="02020603050405020304" pitchFamily="18" charset="0"/>
              <a:ea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8704" name="Text Box 32"/>
          <p:cNvSpPr txBox="1"/>
          <p:nvPr/>
        </p:nvSpPr>
        <p:spPr>
          <a:xfrm>
            <a:off x="4140200" y="5445125"/>
            <a:ext cx="2362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104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45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705" name="Text Box 33"/>
          <p:cNvSpPr txBox="1"/>
          <p:nvPr/>
        </p:nvSpPr>
        <p:spPr>
          <a:xfrm>
            <a:off x="6659563" y="5445125"/>
            <a:ext cx="15240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en-US" altLang="zh-CN" sz="3200" b="1" dirty="0">
                <a:latin typeface="Times New Roman" panose="02020603050405020304" pitchFamily="18" charset="0"/>
              </a:rPr>
              <a:t>V</a:t>
            </a:r>
            <a:r>
              <a:rPr lang="zh-CN" altLang="en-US" sz="3200" b="1" dirty="0">
                <a:latin typeface="Times New Roman" panose="02020603050405020304" pitchFamily="18" charset="0"/>
              </a:rPr>
              <a:t>形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28706" name="Text Box 34"/>
          <p:cNvSpPr txBox="1"/>
          <p:nvPr/>
        </p:nvSpPr>
        <p:spPr>
          <a:xfrm>
            <a:off x="808038" y="6237288"/>
            <a:ext cx="78438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理论和实际不一致的原因？不等性杂化理论解释比较合理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91" grpId="0"/>
      <p:bldP spid="28692" grpId="0"/>
      <p:bldP spid="28694" grpId="0"/>
      <p:bldP spid="28695" grpId="0"/>
      <p:bldP spid="28696" grpId="0"/>
      <p:bldP spid="28703" grpId="0"/>
      <p:bldP spid="28704" grpId="0"/>
      <p:bldP spid="28705" grpId="0"/>
      <p:bldP spid="2870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Rectangle 13"/>
          <p:cNvSpPr/>
          <p:nvPr/>
        </p:nvSpPr>
        <p:spPr>
          <a:xfrm>
            <a:off x="250825" y="404813"/>
            <a:ext cx="8135938" cy="8223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     碳原子之所以发生等性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Arial" panose="020B0604020202020204" pitchFamily="34" charset="0"/>
              </a:rPr>
              <a:t>杂化是因为杂化前后的总能量相等，杂化轨道的成键能力提高。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73731" name="Text Box 35"/>
          <p:cNvSpPr txBox="1"/>
          <p:nvPr/>
        </p:nvSpPr>
        <p:spPr>
          <a:xfrm>
            <a:off x="684213" y="5661025"/>
            <a:ext cx="60483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有的含单电子，有的含孤对电子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2" name="Text Box 135"/>
          <p:cNvSpPr txBox="1"/>
          <p:nvPr/>
        </p:nvSpPr>
        <p:spPr>
          <a:xfrm>
            <a:off x="5867400" y="5661025"/>
            <a:ext cx="291623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lone-pair electron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73733" name="Text Box 143"/>
          <p:cNvSpPr txBox="1"/>
          <p:nvPr/>
        </p:nvSpPr>
        <p:spPr>
          <a:xfrm>
            <a:off x="250825" y="1712913"/>
            <a:ext cx="8658225" cy="1682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5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原子和氧原子的外层电子数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都超过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杂化轨道的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数目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因此在这两种轨道内，有的轨道被未成对电子占据，有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5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的被孤对电子所占。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3734" name="Text Box 144"/>
          <p:cNvSpPr txBox="1"/>
          <p:nvPr/>
        </p:nvSpPr>
        <p:spPr>
          <a:xfrm>
            <a:off x="323850" y="3644900"/>
            <a:ext cx="8413750" cy="15525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dirty="0">
                <a:latin typeface="Arial" panose="020B0604020202020204" pitchFamily="34" charset="0"/>
              </a:rPr>
              <a:t>      孤对电子不参加成键，不必过分提高它的成键能力，让它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</a:rPr>
              <a:t>的电子云密集于离核较近的区域，能量就较低。要使原子经杂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</a:rPr>
              <a:t>化后总能量不变，应降低孤对电子所占轨道的能量。因此，氮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</a:rPr>
              <a:t>原子或氧原子的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</a:rPr>
              <a:t>杂化将有两种不同的杂化轨道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Text Box 34"/>
          <p:cNvSpPr txBox="1"/>
          <p:nvPr/>
        </p:nvSpPr>
        <p:spPr>
          <a:xfrm>
            <a:off x="34925" y="44450"/>
            <a:ext cx="496887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原子的不等性</a:t>
            </a:r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杂化：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55" name="Text Box 42"/>
          <p:cNvSpPr txBox="1"/>
          <p:nvPr/>
        </p:nvSpPr>
        <p:spPr>
          <a:xfrm>
            <a:off x="354013" y="2057400"/>
            <a:ext cx="617537" cy="57943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74756" name="Group 43"/>
          <p:cNvGrpSpPr/>
          <p:nvPr/>
        </p:nvGrpSpPr>
        <p:grpSpPr>
          <a:xfrm>
            <a:off x="1077913" y="981075"/>
            <a:ext cx="1619250" cy="539750"/>
            <a:chOff x="0" y="3264"/>
            <a:chExt cx="1020" cy="340"/>
          </a:xfrm>
        </p:grpSpPr>
        <p:sp>
          <p:nvSpPr>
            <p:cNvPr id="74812" name="Rectangle 44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4813" name="Line 45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814" name="Line 46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4757" name="Rectangle 47"/>
          <p:cNvSpPr/>
          <p:nvPr/>
        </p:nvSpPr>
        <p:spPr>
          <a:xfrm>
            <a:off x="381000" y="158908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74758" name="Group 48"/>
          <p:cNvGrpSpPr/>
          <p:nvPr/>
        </p:nvGrpSpPr>
        <p:grpSpPr>
          <a:xfrm>
            <a:off x="1233488" y="1111250"/>
            <a:ext cx="112712" cy="304800"/>
            <a:chOff x="1824" y="3264"/>
            <a:chExt cx="71" cy="192"/>
          </a:xfrm>
        </p:grpSpPr>
        <p:sp>
          <p:nvSpPr>
            <p:cNvPr id="74810" name="Line 49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811" name="Line 50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4759" name="Group 51"/>
          <p:cNvGrpSpPr/>
          <p:nvPr/>
        </p:nvGrpSpPr>
        <p:grpSpPr>
          <a:xfrm>
            <a:off x="1839913" y="1133475"/>
            <a:ext cx="112712" cy="304800"/>
            <a:chOff x="1824" y="3264"/>
            <a:chExt cx="71" cy="192"/>
          </a:xfrm>
        </p:grpSpPr>
        <p:sp>
          <p:nvSpPr>
            <p:cNvPr id="74808" name="Line 5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809" name="Line 5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4760" name="Group 54"/>
          <p:cNvGrpSpPr/>
          <p:nvPr/>
        </p:nvGrpSpPr>
        <p:grpSpPr>
          <a:xfrm>
            <a:off x="2373313" y="1133475"/>
            <a:ext cx="112712" cy="304800"/>
            <a:chOff x="1824" y="3264"/>
            <a:chExt cx="71" cy="192"/>
          </a:xfrm>
        </p:grpSpPr>
        <p:sp>
          <p:nvSpPr>
            <p:cNvPr id="74806" name="Line 55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807" name="Line 56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4761" name="Group 57"/>
          <p:cNvGrpSpPr/>
          <p:nvPr/>
        </p:nvGrpSpPr>
        <p:grpSpPr>
          <a:xfrm>
            <a:off x="457200" y="1665288"/>
            <a:ext cx="341313" cy="341312"/>
            <a:chOff x="2064" y="2736"/>
            <a:chExt cx="215" cy="215"/>
          </a:xfrm>
        </p:grpSpPr>
        <p:grpSp>
          <p:nvGrpSpPr>
            <p:cNvPr id="74800" name="Group 58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4804" name="Line 5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4805" name="Line 6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4801" name="Group 61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4802" name="Line 6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4803" name="Line 6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74762" name="Text Box 39"/>
          <p:cNvSpPr txBox="1"/>
          <p:nvPr/>
        </p:nvSpPr>
        <p:spPr>
          <a:xfrm>
            <a:off x="5008563" y="114300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7</a:t>
            </a:r>
            <a:r>
              <a:rPr lang="en-US" altLang="zh-CN" sz="3200" b="1" dirty="0">
                <a:latin typeface="Times New Roman" panose="02020603050405020304" pitchFamily="18" charset="0"/>
              </a:rPr>
              <a:t>N</a:t>
            </a:r>
            <a:endParaRPr lang="en-US" altLang="zh-CN" sz="32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74763" name="Text Box 40"/>
          <p:cNvSpPr txBox="1"/>
          <p:nvPr/>
        </p:nvSpPr>
        <p:spPr>
          <a:xfrm>
            <a:off x="5722938" y="101600"/>
            <a:ext cx="194468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3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74764" name="Line 126"/>
          <p:cNvSpPr/>
          <p:nvPr/>
        </p:nvSpPr>
        <p:spPr>
          <a:xfrm>
            <a:off x="2916238" y="1628775"/>
            <a:ext cx="2160587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74765" name="Group 375"/>
          <p:cNvGrpSpPr/>
          <p:nvPr/>
        </p:nvGrpSpPr>
        <p:grpSpPr>
          <a:xfrm>
            <a:off x="1841500" y="1125538"/>
            <a:ext cx="112713" cy="304800"/>
            <a:chOff x="1824" y="3264"/>
            <a:chExt cx="71" cy="192"/>
          </a:xfrm>
        </p:grpSpPr>
        <p:sp>
          <p:nvSpPr>
            <p:cNvPr id="74798" name="Line 37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799" name="Line 37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4766" name="Text Box 133"/>
          <p:cNvSpPr txBox="1"/>
          <p:nvPr/>
        </p:nvSpPr>
        <p:spPr>
          <a:xfrm>
            <a:off x="1050925" y="1468438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4767" name="Text Box 134"/>
          <p:cNvSpPr txBox="1"/>
          <p:nvPr/>
        </p:nvSpPr>
        <p:spPr>
          <a:xfrm>
            <a:off x="1655763" y="1468438"/>
            <a:ext cx="5794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4768" name="Text Box 135"/>
          <p:cNvSpPr txBox="1"/>
          <p:nvPr/>
        </p:nvSpPr>
        <p:spPr>
          <a:xfrm>
            <a:off x="2203450" y="1466850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4769" name="Text Box 136"/>
          <p:cNvSpPr txBox="1"/>
          <p:nvPr/>
        </p:nvSpPr>
        <p:spPr>
          <a:xfrm>
            <a:off x="2843213" y="1125538"/>
            <a:ext cx="2089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不等性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74770" name="Group 43"/>
          <p:cNvGrpSpPr/>
          <p:nvPr/>
        </p:nvGrpSpPr>
        <p:grpSpPr>
          <a:xfrm>
            <a:off x="5973763" y="1016000"/>
            <a:ext cx="1619250" cy="539750"/>
            <a:chOff x="0" y="3264"/>
            <a:chExt cx="1020" cy="340"/>
          </a:xfrm>
        </p:grpSpPr>
        <p:sp>
          <p:nvSpPr>
            <p:cNvPr id="74795" name="Rectangle 44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4796" name="Line 45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797" name="Line 46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4771" name="Rectangle 47"/>
          <p:cNvSpPr/>
          <p:nvPr/>
        </p:nvSpPr>
        <p:spPr>
          <a:xfrm>
            <a:off x="5276850" y="112553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74772" name="Group 48"/>
          <p:cNvGrpSpPr/>
          <p:nvPr/>
        </p:nvGrpSpPr>
        <p:grpSpPr>
          <a:xfrm>
            <a:off x="6129338" y="1146175"/>
            <a:ext cx="112712" cy="304800"/>
            <a:chOff x="1824" y="3264"/>
            <a:chExt cx="71" cy="192"/>
          </a:xfrm>
        </p:grpSpPr>
        <p:sp>
          <p:nvSpPr>
            <p:cNvPr id="74793" name="Line 49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794" name="Line 50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4773" name="Group 51"/>
          <p:cNvGrpSpPr/>
          <p:nvPr/>
        </p:nvGrpSpPr>
        <p:grpSpPr>
          <a:xfrm>
            <a:off x="6735763" y="1168400"/>
            <a:ext cx="112712" cy="304800"/>
            <a:chOff x="1824" y="3264"/>
            <a:chExt cx="71" cy="192"/>
          </a:xfrm>
        </p:grpSpPr>
        <p:sp>
          <p:nvSpPr>
            <p:cNvPr id="74791" name="Line 5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792" name="Line 5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4774" name="Group 54"/>
          <p:cNvGrpSpPr/>
          <p:nvPr/>
        </p:nvGrpSpPr>
        <p:grpSpPr>
          <a:xfrm>
            <a:off x="7269163" y="1168400"/>
            <a:ext cx="112712" cy="304800"/>
            <a:chOff x="1824" y="3264"/>
            <a:chExt cx="71" cy="192"/>
          </a:xfrm>
        </p:grpSpPr>
        <p:sp>
          <p:nvSpPr>
            <p:cNvPr id="74789" name="Line 55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790" name="Line 56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4775" name="Group 57"/>
          <p:cNvGrpSpPr/>
          <p:nvPr/>
        </p:nvGrpSpPr>
        <p:grpSpPr>
          <a:xfrm>
            <a:off x="5353050" y="1201738"/>
            <a:ext cx="341313" cy="341312"/>
            <a:chOff x="2064" y="2736"/>
            <a:chExt cx="215" cy="215"/>
          </a:xfrm>
        </p:grpSpPr>
        <p:grpSp>
          <p:nvGrpSpPr>
            <p:cNvPr id="74783" name="Group 58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4787" name="Line 5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4788" name="Line 6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4784" name="Group 61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4785" name="Line 6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4786" name="Line 6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4776" name="Group 375"/>
          <p:cNvGrpSpPr/>
          <p:nvPr/>
        </p:nvGrpSpPr>
        <p:grpSpPr>
          <a:xfrm>
            <a:off x="6737350" y="1160463"/>
            <a:ext cx="112713" cy="304800"/>
            <a:chOff x="1824" y="3264"/>
            <a:chExt cx="71" cy="192"/>
          </a:xfrm>
        </p:grpSpPr>
        <p:sp>
          <p:nvSpPr>
            <p:cNvPr id="74781" name="Line 37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782" name="Line 37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4777" name="Text Box 166"/>
          <p:cNvSpPr txBox="1"/>
          <p:nvPr/>
        </p:nvSpPr>
        <p:spPr>
          <a:xfrm>
            <a:off x="395288" y="2590800"/>
            <a:ext cx="8108950" cy="11144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氮原子经杂化后，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轨道被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未成对电子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占用，能量相等，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轨道由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孤对电子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所占，能量稍低。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4778" name="Text Box 167"/>
          <p:cNvSpPr txBox="1"/>
          <p:nvPr/>
        </p:nvSpPr>
        <p:spPr>
          <a:xfrm>
            <a:off x="323850" y="4005263"/>
            <a:ext cx="8969375" cy="4270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的能量低，所以孤对电子所占轨道比前一种含的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成份要多些。</a:t>
            </a:r>
            <a:endParaRPr lang="zh-CN" altLang="en-US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4779" name="Text Box 168"/>
          <p:cNvSpPr txBox="1"/>
          <p:nvPr/>
        </p:nvSpPr>
        <p:spPr>
          <a:xfrm>
            <a:off x="250825" y="4727575"/>
            <a:ext cx="9312275" cy="11414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550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氮原子中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孤对电子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所占杂化轨道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比等性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2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杂化轨道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含的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(1/4s)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些，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50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未成对电子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所占杂化轨道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比等性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sp3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杂化轨道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含的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少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些。</a:t>
            </a:r>
            <a:endParaRPr lang="zh-CN" altLang="en-US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4780" name="Text Box 42"/>
          <p:cNvSpPr txBox="1"/>
          <p:nvPr/>
        </p:nvSpPr>
        <p:spPr>
          <a:xfrm>
            <a:off x="5435600" y="1700213"/>
            <a:ext cx="2201863" cy="519112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不等性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Picture 40" descr="本04图11-2"/>
          <p:cNvPicPr>
            <a:picLocks noChangeAspect="1"/>
          </p:cNvPicPr>
          <p:nvPr/>
        </p:nvPicPr>
        <p:blipFill>
          <a:blip r:embed="rId1">
            <a:lum contrast="48000"/>
          </a:blip>
          <a:stretch>
            <a:fillRect/>
          </a:stretch>
        </p:blipFill>
        <p:spPr>
          <a:xfrm rot="-60000">
            <a:off x="2001838" y="1739900"/>
            <a:ext cx="4495800" cy="2208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9" name="Text Box 41"/>
          <p:cNvSpPr txBox="1">
            <a:spLocks noChangeArrowheads="1"/>
          </p:cNvSpPr>
          <p:nvPr/>
        </p:nvSpPr>
        <p:spPr bwMode="auto">
          <a:xfrm>
            <a:off x="251520" y="260648"/>
            <a:ext cx="3505198" cy="6413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共价键的本质：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272" name="Text Box 42"/>
          <p:cNvSpPr txBox="1">
            <a:spLocks noChangeArrowheads="1"/>
          </p:cNvSpPr>
          <p:nvPr/>
        </p:nvSpPr>
        <p:spPr bwMode="auto">
          <a:xfrm>
            <a:off x="4071938" y="260350"/>
            <a:ext cx="4603750" cy="11906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两个成键原子轨道的有效重叠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71" name="Text Box 19"/>
          <p:cNvSpPr txBox="1"/>
          <p:nvPr/>
        </p:nvSpPr>
        <p:spPr>
          <a:xfrm>
            <a:off x="2840038" y="2079625"/>
            <a:ext cx="3619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400" dirty="0">
                <a:latin typeface="Arial" panose="020B0604020202020204" pitchFamily="34" charset="0"/>
              </a:rPr>
              <a:t>●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" name="Text Box 20"/>
          <p:cNvSpPr txBox="1"/>
          <p:nvPr/>
        </p:nvSpPr>
        <p:spPr>
          <a:xfrm>
            <a:off x="3473450" y="2089150"/>
            <a:ext cx="3619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400" dirty="0">
                <a:latin typeface="Arial" panose="020B0604020202020204" pitchFamily="34" charset="0"/>
              </a:rPr>
              <a:t>●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1273" name="Text Box 21"/>
          <p:cNvSpPr txBox="1"/>
          <p:nvPr/>
        </p:nvSpPr>
        <p:spPr>
          <a:xfrm>
            <a:off x="4740275" y="2117725"/>
            <a:ext cx="3619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400" dirty="0">
                <a:latin typeface="Arial" panose="020B0604020202020204" pitchFamily="34" charset="0"/>
              </a:rPr>
              <a:t>●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1274" name="Text Box 22"/>
          <p:cNvSpPr txBox="1"/>
          <p:nvPr/>
        </p:nvSpPr>
        <p:spPr>
          <a:xfrm>
            <a:off x="5360988" y="2117725"/>
            <a:ext cx="3619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1400" dirty="0">
                <a:latin typeface="Arial" panose="020B0604020202020204" pitchFamily="34" charset="0"/>
              </a:rPr>
              <a:t>●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6" name="Text Box 42"/>
          <p:cNvSpPr txBox="1">
            <a:spLocks noChangeArrowheads="1"/>
          </p:cNvSpPr>
          <p:nvPr/>
        </p:nvSpPr>
        <p:spPr bwMode="auto">
          <a:xfrm>
            <a:off x="617538" y="4160838"/>
            <a:ext cx="8245475" cy="4921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分子中两端成键原子外侧的电子聚集到两个原子核之间</a:t>
            </a:r>
            <a:endParaRPr kumimoji="1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 Box 42"/>
          <p:cNvSpPr txBox="1">
            <a:spLocks noChangeArrowheads="1"/>
          </p:cNvSpPr>
          <p:nvPr/>
        </p:nvSpPr>
        <p:spPr bwMode="auto">
          <a:xfrm>
            <a:off x="593725" y="4745038"/>
            <a:ext cx="8243888" cy="4921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增加了两个原子核之间区域的电子云。</a:t>
            </a:r>
            <a:endParaRPr kumimoji="1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593725" y="5329238"/>
            <a:ext cx="8243888" cy="4921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电子云同时受到两个原子核的吸引；</a:t>
            </a:r>
            <a:endParaRPr kumimoji="1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Text Box 42"/>
          <p:cNvSpPr txBox="1">
            <a:spLocks noChangeArrowheads="1"/>
          </p:cNvSpPr>
          <p:nvPr/>
        </p:nvSpPr>
        <p:spPr bwMode="auto">
          <a:xfrm>
            <a:off x="620713" y="5949950"/>
            <a:ext cx="8245475" cy="4921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两个原子核间的电子云把两个原子核结合在一起。</a:t>
            </a:r>
            <a:endParaRPr kumimoji="1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Text Box 34"/>
          <p:cNvSpPr txBox="1"/>
          <p:nvPr/>
        </p:nvSpPr>
        <p:spPr>
          <a:xfrm>
            <a:off x="33338" y="50800"/>
            <a:ext cx="2667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不等性：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75779" name="Text Box 36"/>
          <p:cNvSpPr txBox="1"/>
          <p:nvPr/>
        </p:nvSpPr>
        <p:spPr>
          <a:xfrm>
            <a:off x="5257800" y="549275"/>
            <a:ext cx="3352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NH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Times New Roman" panose="02020603050405020304" pitchFamily="18" charset="0"/>
              </a:rPr>
              <a:t>、</a:t>
            </a:r>
            <a:r>
              <a:rPr lang="en-US" altLang="zh-CN" sz="3600" b="1" dirty="0">
                <a:latin typeface="Times New Roman" panose="02020603050405020304" pitchFamily="18" charset="0"/>
              </a:rPr>
              <a:t>H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latin typeface="Times New Roman" panose="02020603050405020304" pitchFamily="18" charset="0"/>
              </a:rPr>
              <a:t>O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75780" name="Text Box 37"/>
          <p:cNvSpPr txBox="1"/>
          <p:nvPr/>
        </p:nvSpPr>
        <p:spPr>
          <a:xfrm>
            <a:off x="323850" y="1158875"/>
            <a:ext cx="1219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NH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3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75781" name="Text Box 38"/>
          <p:cNvSpPr txBox="1"/>
          <p:nvPr/>
        </p:nvSpPr>
        <p:spPr>
          <a:xfrm>
            <a:off x="1466850" y="1158875"/>
            <a:ext cx="2743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三角锥形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75782" name="Text Box 39"/>
          <p:cNvSpPr txBox="1"/>
          <p:nvPr/>
        </p:nvSpPr>
        <p:spPr>
          <a:xfrm>
            <a:off x="3708400" y="1235075"/>
            <a:ext cx="1219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baseline="-25000" dirty="0">
                <a:latin typeface="Times New Roman" panose="02020603050405020304" pitchFamily="18" charset="0"/>
              </a:rPr>
              <a:t>7</a:t>
            </a:r>
            <a:r>
              <a:rPr lang="en-US" altLang="zh-CN" sz="3600" b="1" dirty="0">
                <a:latin typeface="Times New Roman" panose="02020603050405020304" pitchFamily="18" charset="0"/>
              </a:rPr>
              <a:t>N</a:t>
            </a:r>
            <a:endParaRPr lang="en-US" altLang="zh-CN" sz="36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75783" name="Text Box 40"/>
          <p:cNvSpPr txBox="1"/>
          <p:nvPr/>
        </p:nvSpPr>
        <p:spPr>
          <a:xfrm>
            <a:off x="4572000" y="1235075"/>
            <a:ext cx="4249738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1s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latin typeface="Times New Roman" panose="02020603050405020304" pitchFamily="18" charset="0"/>
              </a:rPr>
              <a:t>2s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latin typeface="Times New Roman" panose="02020603050405020304" pitchFamily="18" charset="0"/>
              </a:rPr>
              <a:t>2p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3   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3600" b="1" dirty="0">
                <a:latin typeface="Times New Roman" panose="02020603050405020304" pitchFamily="18" charset="0"/>
              </a:rPr>
              <a:t>H  1s</a:t>
            </a:r>
            <a:r>
              <a:rPr lang="en-US" altLang="zh-CN" sz="3600" b="1" baseline="30000" dirty="0">
                <a:latin typeface="Times New Roman" panose="02020603050405020304" pitchFamily="18" charset="0"/>
              </a:rPr>
              <a:t>1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grpSp>
        <p:nvGrpSpPr>
          <p:cNvPr id="75784" name="Group 93"/>
          <p:cNvGrpSpPr/>
          <p:nvPr/>
        </p:nvGrpSpPr>
        <p:grpSpPr>
          <a:xfrm>
            <a:off x="7596188" y="2827338"/>
            <a:ext cx="1447800" cy="457200"/>
            <a:chOff x="1632" y="1872"/>
            <a:chExt cx="576" cy="346"/>
          </a:xfrm>
        </p:grpSpPr>
        <p:sp>
          <p:nvSpPr>
            <p:cNvPr id="75878" name="Text Box 94"/>
            <p:cNvSpPr txBox="1"/>
            <p:nvPr/>
          </p:nvSpPr>
          <p:spPr>
            <a:xfrm>
              <a:off x="1632" y="1872"/>
              <a:ext cx="576" cy="346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5879" name="Line 95"/>
            <p:cNvSpPr/>
            <p:nvPr/>
          </p:nvSpPr>
          <p:spPr>
            <a:xfrm>
              <a:off x="1632" y="2064"/>
              <a:ext cx="567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sp>
      </p:grpSp>
      <p:sp>
        <p:nvSpPr>
          <p:cNvPr id="75785" name="Text Box 96"/>
          <p:cNvSpPr txBox="1"/>
          <p:nvPr/>
        </p:nvSpPr>
        <p:spPr>
          <a:xfrm>
            <a:off x="7885113" y="2420938"/>
            <a:ext cx="984250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3H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75786" name="Text Box 98"/>
          <p:cNvSpPr txBox="1"/>
          <p:nvPr/>
        </p:nvSpPr>
        <p:spPr>
          <a:xfrm>
            <a:off x="755650" y="4652963"/>
            <a:ext cx="2209800" cy="701675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4000" b="1" dirty="0">
                <a:latin typeface="Times New Roman" panose="02020603050405020304" pitchFamily="18" charset="0"/>
              </a:rPr>
              <a:t> sp</a:t>
            </a:r>
            <a:r>
              <a:rPr lang="en-US" altLang="zh-CN" sz="4000" b="1" baseline="30000" dirty="0">
                <a:latin typeface="Times New Roman" panose="02020603050405020304" pitchFamily="18" charset="0"/>
              </a:rPr>
              <a:t>3</a:t>
            </a:r>
            <a:r>
              <a:rPr lang="en-US" altLang="zh-CN" sz="4000" b="1" dirty="0">
                <a:latin typeface="Times New Roman" panose="02020603050405020304" pitchFamily="18" charset="0"/>
              </a:rPr>
              <a:t>-s</a:t>
            </a:r>
            <a:endParaRPr lang="en-US" altLang="zh-CN" sz="4000" b="1" baseline="30000" dirty="0">
              <a:latin typeface="Times New Roman" panose="02020603050405020304" pitchFamily="18" charset="0"/>
            </a:endParaRPr>
          </a:p>
        </p:txBody>
      </p:sp>
      <p:grpSp>
        <p:nvGrpSpPr>
          <p:cNvPr id="75787" name="Group 104"/>
          <p:cNvGrpSpPr/>
          <p:nvPr/>
        </p:nvGrpSpPr>
        <p:grpSpPr>
          <a:xfrm>
            <a:off x="1374775" y="4221163"/>
            <a:ext cx="341313" cy="341312"/>
            <a:chOff x="2064" y="2736"/>
            <a:chExt cx="215" cy="215"/>
          </a:xfrm>
        </p:grpSpPr>
        <p:grpSp>
          <p:nvGrpSpPr>
            <p:cNvPr id="75872" name="Group 105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5876" name="Line 10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77" name="Line 10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5873" name="Group 108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5874" name="Line 10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75" name="Line 11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75788" name="Text Box 132"/>
          <p:cNvSpPr txBox="1"/>
          <p:nvPr/>
        </p:nvSpPr>
        <p:spPr>
          <a:xfrm>
            <a:off x="3708400" y="4724400"/>
            <a:ext cx="2606675" cy="57943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三角锥形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89" name="Text Box 133"/>
          <p:cNvSpPr txBox="1"/>
          <p:nvPr/>
        </p:nvSpPr>
        <p:spPr>
          <a:xfrm>
            <a:off x="3924300" y="5661025"/>
            <a:ext cx="1620838" cy="57943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107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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90" name="Text Box 42"/>
          <p:cNvSpPr txBox="1"/>
          <p:nvPr/>
        </p:nvSpPr>
        <p:spPr>
          <a:xfrm>
            <a:off x="95250" y="3328988"/>
            <a:ext cx="617538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75791" name="Group 43"/>
          <p:cNvGrpSpPr/>
          <p:nvPr/>
        </p:nvGrpSpPr>
        <p:grpSpPr>
          <a:xfrm>
            <a:off x="831850" y="2276475"/>
            <a:ext cx="1619250" cy="539750"/>
            <a:chOff x="0" y="3264"/>
            <a:chExt cx="1020" cy="340"/>
          </a:xfrm>
        </p:grpSpPr>
        <p:sp>
          <p:nvSpPr>
            <p:cNvPr id="75869" name="Rectangle 44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5870" name="Line 45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71" name="Line 46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5792" name="Rectangle 47"/>
          <p:cNvSpPr/>
          <p:nvPr/>
        </p:nvSpPr>
        <p:spPr>
          <a:xfrm>
            <a:off x="134938" y="288448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75793" name="Group 48"/>
          <p:cNvGrpSpPr/>
          <p:nvPr/>
        </p:nvGrpSpPr>
        <p:grpSpPr>
          <a:xfrm>
            <a:off x="987425" y="2406650"/>
            <a:ext cx="112713" cy="304800"/>
            <a:chOff x="1824" y="3264"/>
            <a:chExt cx="71" cy="192"/>
          </a:xfrm>
        </p:grpSpPr>
        <p:sp>
          <p:nvSpPr>
            <p:cNvPr id="75867" name="Line 49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68" name="Line 50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5794" name="Group 51"/>
          <p:cNvGrpSpPr/>
          <p:nvPr/>
        </p:nvGrpSpPr>
        <p:grpSpPr>
          <a:xfrm>
            <a:off x="1593850" y="2428875"/>
            <a:ext cx="112713" cy="304800"/>
            <a:chOff x="1824" y="3264"/>
            <a:chExt cx="71" cy="192"/>
          </a:xfrm>
        </p:grpSpPr>
        <p:sp>
          <p:nvSpPr>
            <p:cNvPr id="75865" name="Line 5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66" name="Line 5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5795" name="Group 54"/>
          <p:cNvGrpSpPr/>
          <p:nvPr/>
        </p:nvGrpSpPr>
        <p:grpSpPr>
          <a:xfrm>
            <a:off x="2127250" y="2428875"/>
            <a:ext cx="112713" cy="304800"/>
            <a:chOff x="1824" y="3264"/>
            <a:chExt cx="71" cy="192"/>
          </a:xfrm>
        </p:grpSpPr>
        <p:sp>
          <p:nvSpPr>
            <p:cNvPr id="75863" name="Line 55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64" name="Line 56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5796" name="Group 57"/>
          <p:cNvGrpSpPr/>
          <p:nvPr/>
        </p:nvGrpSpPr>
        <p:grpSpPr>
          <a:xfrm>
            <a:off x="211138" y="2960688"/>
            <a:ext cx="341312" cy="341312"/>
            <a:chOff x="2064" y="2736"/>
            <a:chExt cx="215" cy="215"/>
          </a:xfrm>
        </p:grpSpPr>
        <p:grpSp>
          <p:nvGrpSpPr>
            <p:cNvPr id="75857" name="Group 58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5861" name="Line 5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62" name="Line 6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5858" name="Group 61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5859" name="Line 6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60" name="Line 6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75797" name="Line 129"/>
          <p:cNvSpPr/>
          <p:nvPr/>
        </p:nvSpPr>
        <p:spPr>
          <a:xfrm>
            <a:off x="2670175" y="2924175"/>
            <a:ext cx="2160588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75798" name="Group 375"/>
          <p:cNvGrpSpPr/>
          <p:nvPr/>
        </p:nvGrpSpPr>
        <p:grpSpPr>
          <a:xfrm>
            <a:off x="1595438" y="2420938"/>
            <a:ext cx="112712" cy="304800"/>
            <a:chOff x="1824" y="3264"/>
            <a:chExt cx="71" cy="192"/>
          </a:xfrm>
        </p:grpSpPr>
        <p:sp>
          <p:nvSpPr>
            <p:cNvPr id="75855" name="Line 37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56" name="Line 37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5799" name="Text Box 133"/>
          <p:cNvSpPr txBox="1"/>
          <p:nvPr/>
        </p:nvSpPr>
        <p:spPr>
          <a:xfrm>
            <a:off x="804863" y="2763838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800" name="Text Box 134"/>
          <p:cNvSpPr txBox="1"/>
          <p:nvPr/>
        </p:nvSpPr>
        <p:spPr>
          <a:xfrm>
            <a:off x="1409700" y="2763838"/>
            <a:ext cx="5794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801" name="Text Box 135"/>
          <p:cNvSpPr txBox="1"/>
          <p:nvPr/>
        </p:nvSpPr>
        <p:spPr>
          <a:xfrm>
            <a:off x="1957388" y="2762250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802" name="Text Box 136"/>
          <p:cNvSpPr txBox="1"/>
          <p:nvPr/>
        </p:nvSpPr>
        <p:spPr>
          <a:xfrm>
            <a:off x="2597150" y="2420938"/>
            <a:ext cx="2089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不等性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75803" name="Group 43"/>
          <p:cNvGrpSpPr/>
          <p:nvPr/>
        </p:nvGrpSpPr>
        <p:grpSpPr>
          <a:xfrm>
            <a:off x="5727700" y="2311400"/>
            <a:ext cx="1619250" cy="539750"/>
            <a:chOff x="0" y="3264"/>
            <a:chExt cx="1020" cy="340"/>
          </a:xfrm>
        </p:grpSpPr>
        <p:sp>
          <p:nvSpPr>
            <p:cNvPr id="75852" name="Rectangle 44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5853" name="Line 45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54" name="Line 46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5804" name="Rectangle 47"/>
          <p:cNvSpPr/>
          <p:nvPr/>
        </p:nvSpPr>
        <p:spPr>
          <a:xfrm>
            <a:off x="5030788" y="242093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75805" name="Group 48"/>
          <p:cNvGrpSpPr/>
          <p:nvPr/>
        </p:nvGrpSpPr>
        <p:grpSpPr>
          <a:xfrm>
            <a:off x="5883275" y="2441575"/>
            <a:ext cx="112713" cy="304800"/>
            <a:chOff x="1824" y="3264"/>
            <a:chExt cx="71" cy="192"/>
          </a:xfrm>
        </p:grpSpPr>
        <p:sp>
          <p:nvSpPr>
            <p:cNvPr id="75850" name="Line 49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51" name="Line 50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5806" name="Group 51"/>
          <p:cNvGrpSpPr/>
          <p:nvPr/>
        </p:nvGrpSpPr>
        <p:grpSpPr>
          <a:xfrm>
            <a:off x="6489700" y="2463800"/>
            <a:ext cx="112713" cy="304800"/>
            <a:chOff x="1824" y="3264"/>
            <a:chExt cx="71" cy="192"/>
          </a:xfrm>
        </p:grpSpPr>
        <p:sp>
          <p:nvSpPr>
            <p:cNvPr id="75848" name="Line 5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49" name="Line 5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5807" name="Group 54"/>
          <p:cNvGrpSpPr/>
          <p:nvPr/>
        </p:nvGrpSpPr>
        <p:grpSpPr>
          <a:xfrm>
            <a:off x="7023100" y="2463800"/>
            <a:ext cx="112713" cy="304800"/>
            <a:chOff x="1824" y="3264"/>
            <a:chExt cx="71" cy="192"/>
          </a:xfrm>
        </p:grpSpPr>
        <p:sp>
          <p:nvSpPr>
            <p:cNvPr id="75846" name="Line 55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47" name="Line 56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5808" name="Group 57"/>
          <p:cNvGrpSpPr/>
          <p:nvPr/>
        </p:nvGrpSpPr>
        <p:grpSpPr>
          <a:xfrm>
            <a:off x="5106988" y="2497138"/>
            <a:ext cx="341312" cy="341312"/>
            <a:chOff x="2064" y="2736"/>
            <a:chExt cx="215" cy="215"/>
          </a:xfrm>
        </p:grpSpPr>
        <p:grpSp>
          <p:nvGrpSpPr>
            <p:cNvPr id="75840" name="Group 58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5844" name="Line 5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45" name="Line 6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5841" name="Group 61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5842" name="Line 6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43" name="Line 6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5809" name="Group 375"/>
          <p:cNvGrpSpPr/>
          <p:nvPr/>
        </p:nvGrpSpPr>
        <p:grpSpPr>
          <a:xfrm>
            <a:off x="6491288" y="2455863"/>
            <a:ext cx="112712" cy="304800"/>
            <a:chOff x="1824" y="3264"/>
            <a:chExt cx="71" cy="192"/>
          </a:xfrm>
        </p:grpSpPr>
        <p:sp>
          <p:nvSpPr>
            <p:cNvPr id="75838" name="Line 37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39" name="Line 37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5810" name="Group 43"/>
          <p:cNvGrpSpPr/>
          <p:nvPr/>
        </p:nvGrpSpPr>
        <p:grpSpPr>
          <a:xfrm>
            <a:off x="1263650" y="4154488"/>
            <a:ext cx="1619250" cy="539750"/>
            <a:chOff x="0" y="3264"/>
            <a:chExt cx="1020" cy="340"/>
          </a:xfrm>
        </p:grpSpPr>
        <p:sp>
          <p:nvSpPr>
            <p:cNvPr id="75835" name="Rectangle 44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5836" name="Line 45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5837" name="Line 46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5811" name="Rectangle 47"/>
          <p:cNvSpPr/>
          <p:nvPr/>
        </p:nvSpPr>
        <p:spPr>
          <a:xfrm>
            <a:off x="566738" y="4264025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75812" name="Group 57"/>
          <p:cNvGrpSpPr/>
          <p:nvPr/>
        </p:nvGrpSpPr>
        <p:grpSpPr>
          <a:xfrm>
            <a:off x="642938" y="4340225"/>
            <a:ext cx="341312" cy="341313"/>
            <a:chOff x="2064" y="2736"/>
            <a:chExt cx="215" cy="215"/>
          </a:xfrm>
        </p:grpSpPr>
        <p:grpSp>
          <p:nvGrpSpPr>
            <p:cNvPr id="75829" name="Group 58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5833" name="Line 5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34" name="Line 6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5830" name="Group 61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5831" name="Line 6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32" name="Line 6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5813" name="Group 104"/>
          <p:cNvGrpSpPr/>
          <p:nvPr/>
        </p:nvGrpSpPr>
        <p:grpSpPr>
          <a:xfrm>
            <a:off x="1897063" y="4264025"/>
            <a:ext cx="341312" cy="341313"/>
            <a:chOff x="2064" y="2736"/>
            <a:chExt cx="215" cy="215"/>
          </a:xfrm>
        </p:grpSpPr>
        <p:grpSp>
          <p:nvGrpSpPr>
            <p:cNvPr id="75823" name="Group 105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5827" name="Line 10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28" name="Line 10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5824" name="Group 108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5825" name="Line 10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26" name="Line 11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5814" name="Group 104"/>
          <p:cNvGrpSpPr/>
          <p:nvPr/>
        </p:nvGrpSpPr>
        <p:grpSpPr>
          <a:xfrm>
            <a:off x="2444750" y="4292600"/>
            <a:ext cx="341313" cy="341313"/>
            <a:chOff x="2064" y="2736"/>
            <a:chExt cx="215" cy="215"/>
          </a:xfrm>
        </p:grpSpPr>
        <p:grpSp>
          <p:nvGrpSpPr>
            <p:cNvPr id="75817" name="Group 105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5821" name="Line 10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22" name="Line 10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5818" name="Group 108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5819" name="Line 10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20" name="Line 11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pic>
        <p:nvPicPr>
          <p:cNvPr id="75815" name="Picture 2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863" y="3798888"/>
            <a:ext cx="2932112" cy="2730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816" name="Text Box 42"/>
          <p:cNvSpPr txBox="1"/>
          <p:nvPr/>
        </p:nvSpPr>
        <p:spPr>
          <a:xfrm>
            <a:off x="5292725" y="2997200"/>
            <a:ext cx="2201863" cy="519113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不等性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Box 34"/>
          <p:cNvSpPr txBox="1"/>
          <p:nvPr/>
        </p:nvSpPr>
        <p:spPr>
          <a:xfrm>
            <a:off x="34925" y="44450"/>
            <a:ext cx="496887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原子的不等性</a:t>
            </a:r>
            <a:r>
              <a:rPr lang="en-US" altLang="zh-CN" sz="36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杂化：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3" name="Text Box 42"/>
          <p:cNvSpPr txBox="1"/>
          <p:nvPr/>
        </p:nvSpPr>
        <p:spPr>
          <a:xfrm>
            <a:off x="354013" y="2057400"/>
            <a:ext cx="617537" cy="57943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76804" name="Group 43"/>
          <p:cNvGrpSpPr/>
          <p:nvPr/>
        </p:nvGrpSpPr>
        <p:grpSpPr>
          <a:xfrm>
            <a:off x="1077913" y="981075"/>
            <a:ext cx="1619250" cy="539750"/>
            <a:chOff x="0" y="3264"/>
            <a:chExt cx="1020" cy="340"/>
          </a:xfrm>
        </p:grpSpPr>
        <p:sp>
          <p:nvSpPr>
            <p:cNvPr id="76866" name="Rectangle 44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6867" name="Line 45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868" name="Line 46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6805" name="Rectangle 47"/>
          <p:cNvSpPr/>
          <p:nvPr/>
        </p:nvSpPr>
        <p:spPr>
          <a:xfrm>
            <a:off x="381000" y="158908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76806" name="Group 51"/>
          <p:cNvGrpSpPr/>
          <p:nvPr/>
        </p:nvGrpSpPr>
        <p:grpSpPr>
          <a:xfrm>
            <a:off x="1839913" y="1133475"/>
            <a:ext cx="112712" cy="304800"/>
            <a:chOff x="1824" y="3264"/>
            <a:chExt cx="71" cy="192"/>
          </a:xfrm>
        </p:grpSpPr>
        <p:sp>
          <p:nvSpPr>
            <p:cNvPr id="76864" name="Line 5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865" name="Line 5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6807" name="Group 54"/>
          <p:cNvGrpSpPr/>
          <p:nvPr/>
        </p:nvGrpSpPr>
        <p:grpSpPr>
          <a:xfrm>
            <a:off x="2373313" y="1133475"/>
            <a:ext cx="112712" cy="304800"/>
            <a:chOff x="1824" y="3264"/>
            <a:chExt cx="71" cy="192"/>
          </a:xfrm>
        </p:grpSpPr>
        <p:sp>
          <p:nvSpPr>
            <p:cNvPr id="76862" name="Line 55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863" name="Line 56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6808" name="Group 57"/>
          <p:cNvGrpSpPr/>
          <p:nvPr/>
        </p:nvGrpSpPr>
        <p:grpSpPr>
          <a:xfrm>
            <a:off x="457200" y="1665288"/>
            <a:ext cx="341313" cy="341312"/>
            <a:chOff x="2064" y="2736"/>
            <a:chExt cx="215" cy="215"/>
          </a:xfrm>
        </p:grpSpPr>
        <p:grpSp>
          <p:nvGrpSpPr>
            <p:cNvPr id="76856" name="Group 58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6860" name="Line 5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61" name="Line 6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6857" name="Group 61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6858" name="Line 6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59" name="Line 6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76809" name="Text Box 39"/>
          <p:cNvSpPr txBox="1"/>
          <p:nvPr/>
        </p:nvSpPr>
        <p:spPr>
          <a:xfrm>
            <a:off x="5008563" y="114300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8</a:t>
            </a:r>
            <a:r>
              <a:rPr lang="en-US" altLang="zh-CN" sz="3200" b="1" dirty="0">
                <a:latin typeface="Times New Roman" panose="02020603050405020304" pitchFamily="18" charset="0"/>
              </a:rPr>
              <a:t>O</a:t>
            </a:r>
            <a:endParaRPr lang="en-US" altLang="zh-CN" sz="32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76810" name="Text Box 40"/>
          <p:cNvSpPr txBox="1"/>
          <p:nvPr/>
        </p:nvSpPr>
        <p:spPr>
          <a:xfrm>
            <a:off x="5722938" y="101600"/>
            <a:ext cx="1944687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4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76811" name="Line 27"/>
          <p:cNvSpPr/>
          <p:nvPr/>
        </p:nvSpPr>
        <p:spPr>
          <a:xfrm>
            <a:off x="2916238" y="1628775"/>
            <a:ext cx="2160587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76812" name="Group 375"/>
          <p:cNvGrpSpPr/>
          <p:nvPr/>
        </p:nvGrpSpPr>
        <p:grpSpPr>
          <a:xfrm>
            <a:off x="1841500" y="1125538"/>
            <a:ext cx="112713" cy="304800"/>
            <a:chOff x="1824" y="3264"/>
            <a:chExt cx="71" cy="192"/>
          </a:xfrm>
        </p:grpSpPr>
        <p:sp>
          <p:nvSpPr>
            <p:cNvPr id="76854" name="Line 37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855" name="Line 37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6813" name="Text Box 31"/>
          <p:cNvSpPr txBox="1"/>
          <p:nvPr/>
        </p:nvSpPr>
        <p:spPr>
          <a:xfrm>
            <a:off x="1050925" y="1468438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6814" name="Text Box 32"/>
          <p:cNvSpPr txBox="1"/>
          <p:nvPr/>
        </p:nvSpPr>
        <p:spPr>
          <a:xfrm>
            <a:off x="1655763" y="1468438"/>
            <a:ext cx="5794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6815" name="Text Box 33"/>
          <p:cNvSpPr txBox="1"/>
          <p:nvPr/>
        </p:nvSpPr>
        <p:spPr>
          <a:xfrm>
            <a:off x="2203450" y="1466850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6816" name="Text Box 34"/>
          <p:cNvSpPr txBox="1"/>
          <p:nvPr/>
        </p:nvSpPr>
        <p:spPr>
          <a:xfrm>
            <a:off x="2843213" y="1125538"/>
            <a:ext cx="2089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不等性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6817" name="Text Box 42"/>
          <p:cNvSpPr txBox="1"/>
          <p:nvPr/>
        </p:nvSpPr>
        <p:spPr>
          <a:xfrm>
            <a:off x="5364163" y="1989138"/>
            <a:ext cx="2201862" cy="519112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不等性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6818" name="Group 90"/>
          <p:cNvGrpSpPr/>
          <p:nvPr/>
        </p:nvGrpSpPr>
        <p:grpSpPr>
          <a:xfrm>
            <a:off x="6372225" y="1052513"/>
            <a:ext cx="1042988" cy="539750"/>
            <a:chOff x="4105" y="618"/>
            <a:chExt cx="657" cy="340"/>
          </a:xfrm>
        </p:grpSpPr>
        <p:sp>
          <p:nvSpPr>
            <p:cNvPr id="76846" name="Rectangle 44"/>
            <p:cNvSpPr/>
            <p:nvPr/>
          </p:nvSpPr>
          <p:spPr>
            <a:xfrm>
              <a:off x="4105" y="618"/>
              <a:ext cx="657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6847" name="Line 46"/>
            <p:cNvSpPr/>
            <p:nvPr/>
          </p:nvSpPr>
          <p:spPr>
            <a:xfrm>
              <a:off x="4422" y="618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6848" name="Group 54"/>
            <p:cNvGrpSpPr/>
            <p:nvPr/>
          </p:nvGrpSpPr>
          <p:grpSpPr>
            <a:xfrm>
              <a:off x="4540" y="691"/>
              <a:ext cx="71" cy="192"/>
              <a:chOff x="1824" y="3264"/>
              <a:chExt cx="71" cy="192"/>
            </a:xfrm>
          </p:grpSpPr>
          <p:sp>
            <p:nvSpPr>
              <p:cNvPr id="76852" name="Line 5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53" name="Line 5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6849" name="Group 375"/>
            <p:cNvGrpSpPr/>
            <p:nvPr/>
          </p:nvGrpSpPr>
          <p:grpSpPr>
            <a:xfrm>
              <a:off x="4195" y="698"/>
              <a:ext cx="71" cy="192"/>
              <a:chOff x="1824" y="3264"/>
              <a:chExt cx="71" cy="192"/>
            </a:xfrm>
          </p:grpSpPr>
          <p:sp>
            <p:nvSpPr>
              <p:cNvPr id="76850" name="Line 37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51" name="Line 37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76819" name="Text Box 63"/>
          <p:cNvSpPr txBox="1"/>
          <p:nvPr/>
        </p:nvSpPr>
        <p:spPr>
          <a:xfrm>
            <a:off x="395288" y="2590800"/>
            <a:ext cx="7872412" cy="11144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4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原子经杂化后，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个轨道由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未成对电子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占用，能量稍高，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另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个轨道由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孤对电子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所占，能量稍低。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6820" name="Text Box 64"/>
          <p:cNvSpPr txBox="1"/>
          <p:nvPr/>
        </p:nvSpPr>
        <p:spPr>
          <a:xfrm>
            <a:off x="323850" y="4005263"/>
            <a:ext cx="8969375" cy="4270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en-US" altLang="zh-C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的能量低，所以孤对电子所占轨道比前一种含的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成份要多些。</a:t>
            </a:r>
            <a:endParaRPr lang="zh-CN" altLang="en-US" sz="22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6821" name="Text Box 65"/>
          <p:cNvSpPr txBox="1"/>
          <p:nvPr/>
        </p:nvSpPr>
        <p:spPr>
          <a:xfrm>
            <a:off x="468313" y="4767263"/>
            <a:ext cx="8278812" cy="10382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5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原子中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孤对电子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所占杂化轨道比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等性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杂化轨道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含的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(1/4s)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些，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5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未成对电子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所占杂化轨道比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等性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杂化轨道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含的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少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些。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76822" name="Group 57"/>
          <p:cNvGrpSpPr/>
          <p:nvPr/>
        </p:nvGrpSpPr>
        <p:grpSpPr>
          <a:xfrm>
            <a:off x="1158875" y="1066800"/>
            <a:ext cx="341313" cy="341313"/>
            <a:chOff x="2064" y="2736"/>
            <a:chExt cx="215" cy="215"/>
          </a:xfrm>
        </p:grpSpPr>
        <p:grpSp>
          <p:nvGrpSpPr>
            <p:cNvPr id="76840" name="Group 58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6844" name="Line 5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45" name="Line 6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6841" name="Group 61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6842" name="Line 6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6843" name="Line 6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6823" name="Group 91"/>
          <p:cNvGrpSpPr/>
          <p:nvPr/>
        </p:nvGrpSpPr>
        <p:grpSpPr>
          <a:xfrm>
            <a:off x="5219700" y="1196975"/>
            <a:ext cx="1042988" cy="539750"/>
            <a:chOff x="3288" y="754"/>
            <a:chExt cx="657" cy="340"/>
          </a:xfrm>
        </p:grpSpPr>
        <p:grpSp>
          <p:nvGrpSpPr>
            <p:cNvPr id="76824" name="Group 57"/>
            <p:cNvGrpSpPr/>
            <p:nvPr/>
          </p:nvGrpSpPr>
          <p:grpSpPr>
            <a:xfrm>
              <a:off x="3343" y="818"/>
              <a:ext cx="215" cy="215"/>
              <a:chOff x="2064" y="2736"/>
              <a:chExt cx="215" cy="215"/>
            </a:xfrm>
          </p:grpSpPr>
          <p:grpSp>
            <p:nvGrpSpPr>
              <p:cNvPr id="76834" name="Group 58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6838" name="Line 5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39" name="Line 6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6835" name="Group 61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6836" name="Line 62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37" name="Line 63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76825" name="Rectangle 44"/>
            <p:cNvSpPr/>
            <p:nvPr/>
          </p:nvSpPr>
          <p:spPr>
            <a:xfrm>
              <a:off x="3288" y="754"/>
              <a:ext cx="657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6826" name="Line 46"/>
            <p:cNvSpPr/>
            <p:nvPr/>
          </p:nvSpPr>
          <p:spPr>
            <a:xfrm>
              <a:off x="3606" y="75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6827" name="Group 57"/>
            <p:cNvGrpSpPr/>
            <p:nvPr/>
          </p:nvGrpSpPr>
          <p:grpSpPr>
            <a:xfrm>
              <a:off x="3663" y="817"/>
              <a:ext cx="215" cy="215"/>
              <a:chOff x="2064" y="2736"/>
              <a:chExt cx="215" cy="215"/>
            </a:xfrm>
          </p:grpSpPr>
          <p:grpSp>
            <p:nvGrpSpPr>
              <p:cNvPr id="76828" name="Group 58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6832" name="Line 5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33" name="Line 6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6829" name="Group 61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6830" name="Line 62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6831" name="Line 63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Text Box 254"/>
          <p:cNvSpPr txBox="1"/>
          <p:nvPr/>
        </p:nvSpPr>
        <p:spPr>
          <a:xfrm>
            <a:off x="179388" y="188913"/>
            <a:ext cx="1524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H</a:t>
            </a:r>
            <a:r>
              <a:rPr lang="en-US" altLang="zh-CN" sz="4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4400" b="1" dirty="0">
                <a:latin typeface="Times New Roman" panose="02020603050405020304" pitchFamily="18" charset="0"/>
              </a:rPr>
              <a:t>O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77827" name="Text Box 256"/>
          <p:cNvSpPr txBox="1"/>
          <p:nvPr/>
        </p:nvSpPr>
        <p:spPr>
          <a:xfrm>
            <a:off x="2411413" y="219075"/>
            <a:ext cx="860425" cy="579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8</a:t>
            </a:r>
            <a:r>
              <a:rPr lang="en-US" altLang="zh-CN" sz="3200" b="1" dirty="0">
                <a:latin typeface="Times New Roman" panose="02020603050405020304" pitchFamily="18" charset="0"/>
              </a:rPr>
              <a:t>O</a:t>
            </a:r>
            <a:endParaRPr lang="en-US" altLang="zh-CN" sz="32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77828" name="Text Box 257"/>
          <p:cNvSpPr txBox="1"/>
          <p:nvPr/>
        </p:nvSpPr>
        <p:spPr>
          <a:xfrm>
            <a:off x="2916238" y="219075"/>
            <a:ext cx="4929187" cy="579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4</a:t>
            </a:r>
            <a:r>
              <a:rPr lang="en-US" altLang="zh-CN" sz="3200" b="1" dirty="0">
                <a:latin typeface="Times New Roman" panose="02020603050405020304" pitchFamily="18" charset="0"/>
              </a:rPr>
              <a:t>   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</a:rPr>
              <a:t>H  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77829" name="Text Box 357"/>
          <p:cNvSpPr txBox="1"/>
          <p:nvPr/>
        </p:nvSpPr>
        <p:spPr>
          <a:xfrm>
            <a:off x="971550" y="5084763"/>
            <a:ext cx="1008063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形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30" name="Text Box 358"/>
          <p:cNvSpPr txBox="1"/>
          <p:nvPr/>
        </p:nvSpPr>
        <p:spPr>
          <a:xfrm>
            <a:off x="2627313" y="5084763"/>
            <a:ext cx="1501775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104</a:t>
            </a: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45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77831" name="Text Box 42"/>
          <p:cNvSpPr txBox="1"/>
          <p:nvPr/>
        </p:nvSpPr>
        <p:spPr>
          <a:xfrm>
            <a:off x="889000" y="2273300"/>
            <a:ext cx="617538" cy="579438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77832" name="Group 43"/>
          <p:cNvGrpSpPr/>
          <p:nvPr/>
        </p:nvGrpSpPr>
        <p:grpSpPr>
          <a:xfrm>
            <a:off x="1612900" y="1196975"/>
            <a:ext cx="1619250" cy="539750"/>
            <a:chOff x="0" y="3264"/>
            <a:chExt cx="1020" cy="340"/>
          </a:xfrm>
        </p:grpSpPr>
        <p:sp>
          <p:nvSpPr>
            <p:cNvPr id="77927" name="Rectangle 44"/>
            <p:cNvSpPr/>
            <p:nvPr/>
          </p:nvSpPr>
          <p:spPr>
            <a:xfrm>
              <a:off x="0" y="3264"/>
              <a:ext cx="1020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7928" name="Line 45"/>
            <p:cNvSpPr/>
            <p:nvPr/>
          </p:nvSpPr>
          <p:spPr>
            <a:xfrm>
              <a:off x="34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929" name="Line 46"/>
            <p:cNvSpPr/>
            <p:nvPr/>
          </p:nvSpPr>
          <p:spPr>
            <a:xfrm>
              <a:off x="680" y="326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7833" name="Rectangle 47"/>
          <p:cNvSpPr/>
          <p:nvPr/>
        </p:nvSpPr>
        <p:spPr>
          <a:xfrm>
            <a:off x="915988" y="1804988"/>
            <a:ext cx="539750" cy="539750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/>
          </a:p>
        </p:txBody>
      </p:sp>
      <p:grpSp>
        <p:nvGrpSpPr>
          <p:cNvPr id="77834" name="Group 51"/>
          <p:cNvGrpSpPr/>
          <p:nvPr/>
        </p:nvGrpSpPr>
        <p:grpSpPr>
          <a:xfrm>
            <a:off x="2374900" y="1349375"/>
            <a:ext cx="112713" cy="304800"/>
            <a:chOff x="1824" y="3264"/>
            <a:chExt cx="71" cy="192"/>
          </a:xfrm>
        </p:grpSpPr>
        <p:sp>
          <p:nvSpPr>
            <p:cNvPr id="77925" name="Line 5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926" name="Line 5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7835" name="Group 54"/>
          <p:cNvGrpSpPr/>
          <p:nvPr/>
        </p:nvGrpSpPr>
        <p:grpSpPr>
          <a:xfrm>
            <a:off x="2908300" y="1349375"/>
            <a:ext cx="112713" cy="304800"/>
            <a:chOff x="1824" y="3264"/>
            <a:chExt cx="71" cy="192"/>
          </a:xfrm>
        </p:grpSpPr>
        <p:sp>
          <p:nvSpPr>
            <p:cNvPr id="77923" name="Line 55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924" name="Line 56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7836" name="Group 57"/>
          <p:cNvGrpSpPr/>
          <p:nvPr/>
        </p:nvGrpSpPr>
        <p:grpSpPr>
          <a:xfrm>
            <a:off x="992188" y="1881188"/>
            <a:ext cx="341312" cy="341312"/>
            <a:chOff x="2064" y="2736"/>
            <a:chExt cx="215" cy="215"/>
          </a:xfrm>
        </p:grpSpPr>
        <p:grpSp>
          <p:nvGrpSpPr>
            <p:cNvPr id="77917" name="Group 58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7921" name="Line 5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922" name="Line 6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7918" name="Group 61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7919" name="Line 6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920" name="Line 6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77837" name="Line 129"/>
          <p:cNvSpPr/>
          <p:nvPr/>
        </p:nvSpPr>
        <p:spPr>
          <a:xfrm>
            <a:off x="3451225" y="1844675"/>
            <a:ext cx="2160588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77838" name="Group 375"/>
          <p:cNvGrpSpPr/>
          <p:nvPr/>
        </p:nvGrpSpPr>
        <p:grpSpPr>
          <a:xfrm>
            <a:off x="2376488" y="1341438"/>
            <a:ext cx="112712" cy="304800"/>
            <a:chOff x="1824" y="3264"/>
            <a:chExt cx="71" cy="192"/>
          </a:xfrm>
        </p:grpSpPr>
        <p:sp>
          <p:nvSpPr>
            <p:cNvPr id="77915" name="Line 376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916" name="Line 377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7839" name="Text Box 133"/>
          <p:cNvSpPr txBox="1"/>
          <p:nvPr/>
        </p:nvSpPr>
        <p:spPr>
          <a:xfrm>
            <a:off x="1585913" y="1684338"/>
            <a:ext cx="590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840" name="Text Box 134"/>
          <p:cNvSpPr txBox="1"/>
          <p:nvPr/>
        </p:nvSpPr>
        <p:spPr>
          <a:xfrm>
            <a:off x="2190750" y="1684338"/>
            <a:ext cx="5794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841" name="Text Box 135"/>
          <p:cNvSpPr txBox="1"/>
          <p:nvPr/>
        </p:nvSpPr>
        <p:spPr>
          <a:xfrm>
            <a:off x="2738438" y="1682750"/>
            <a:ext cx="56832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altLang="zh-CN" sz="2400" b="1" i="1" baseline="-25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842" name="Text Box 136"/>
          <p:cNvSpPr txBox="1"/>
          <p:nvPr/>
        </p:nvSpPr>
        <p:spPr>
          <a:xfrm>
            <a:off x="3378200" y="1341438"/>
            <a:ext cx="2089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不等性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7843" name="Text Box 42"/>
          <p:cNvSpPr txBox="1"/>
          <p:nvPr/>
        </p:nvSpPr>
        <p:spPr>
          <a:xfrm>
            <a:off x="5899150" y="2060575"/>
            <a:ext cx="2201863" cy="519113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不等性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7844" name="Group 138"/>
          <p:cNvGrpSpPr/>
          <p:nvPr/>
        </p:nvGrpSpPr>
        <p:grpSpPr>
          <a:xfrm>
            <a:off x="6907213" y="1268413"/>
            <a:ext cx="1042987" cy="539750"/>
            <a:chOff x="4105" y="618"/>
            <a:chExt cx="657" cy="340"/>
          </a:xfrm>
        </p:grpSpPr>
        <p:sp>
          <p:nvSpPr>
            <p:cNvPr id="77907" name="Rectangle 44"/>
            <p:cNvSpPr/>
            <p:nvPr/>
          </p:nvSpPr>
          <p:spPr>
            <a:xfrm>
              <a:off x="4105" y="618"/>
              <a:ext cx="657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7908" name="Line 46"/>
            <p:cNvSpPr/>
            <p:nvPr/>
          </p:nvSpPr>
          <p:spPr>
            <a:xfrm>
              <a:off x="4422" y="618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7909" name="Group 54"/>
            <p:cNvGrpSpPr/>
            <p:nvPr/>
          </p:nvGrpSpPr>
          <p:grpSpPr>
            <a:xfrm>
              <a:off x="4540" y="691"/>
              <a:ext cx="71" cy="192"/>
              <a:chOff x="1824" y="3264"/>
              <a:chExt cx="71" cy="192"/>
            </a:xfrm>
          </p:grpSpPr>
          <p:sp>
            <p:nvSpPr>
              <p:cNvPr id="77913" name="Line 5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914" name="Line 5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7910" name="Group 375"/>
            <p:cNvGrpSpPr/>
            <p:nvPr/>
          </p:nvGrpSpPr>
          <p:grpSpPr>
            <a:xfrm>
              <a:off x="4195" y="698"/>
              <a:ext cx="71" cy="192"/>
              <a:chOff x="1824" y="3264"/>
              <a:chExt cx="71" cy="192"/>
            </a:xfrm>
          </p:grpSpPr>
          <p:sp>
            <p:nvSpPr>
              <p:cNvPr id="77911" name="Line 37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912" name="Line 37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7845" name="Group 57"/>
          <p:cNvGrpSpPr/>
          <p:nvPr/>
        </p:nvGrpSpPr>
        <p:grpSpPr>
          <a:xfrm>
            <a:off x="1693863" y="1282700"/>
            <a:ext cx="341312" cy="341313"/>
            <a:chOff x="2064" y="2736"/>
            <a:chExt cx="215" cy="215"/>
          </a:xfrm>
        </p:grpSpPr>
        <p:grpSp>
          <p:nvGrpSpPr>
            <p:cNvPr id="77901" name="Group 58"/>
            <p:cNvGrpSpPr/>
            <p:nvPr/>
          </p:nvGrpSpPr>
          <p:grpSpPr>
            <a:xfrm>
              <a:off x="2064" y="2759"/>
              <a:ext cx="71" cy="192"/>
              <a:chOff x="1824" y="3264"/>
              <a:chExt cx="71" cy="192"/>
            </a:xfrm>
          </p:grpSpPr>
          <p:sp>
            <p:nvSpPr>
              <p:cNvPr id="77905" name="Line 59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906" name="Line 60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7902" name="Group 61"/>
            <p:cNvGrpSpPr/>
            <p:nvPr/>
          </p:nvGrpSpPr>
          <p:grpSpPr>
            <a:xfrm rot="10800000">
              <a:off x="2208" y="2736"/>
              <a:ext cx="71" cy="192"/>
              <a:chOff x="1824" y="3264"/>
              <a:chExt cx="71" cy="192"/>
            </a:xfrm>
          </p:grpSpPr>
          <p:sp>
            <p:nvSpPr>
              <p:cNvPr id="77903" name="Line 62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904" name="Line 63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7846" name="Group 154"/>
          <p:cNvGrpSpPr/>
          <p:nvPr/>
        </p:nvGrpSpPr>
        <p:grpSpPr>
          <a:xfrm>
            <a:off x="5754688" y="1412875"/>
            <a:ext cx="1042987" cy="539750"/>
            <a:chOff x="3288" y="754"/>
            <a:chExt cx="657" cy="340"/>
          </a:xfrm>
        </p:grpSpPr>
        <p:grpSp>
          <p:nvGrpSpPr>
            <p:cNvPr id="77885" name="Group 57"/>
            <p:cNvGrpSpPr/>
            <p:nvPr/>
          </p:nvGrpSpPr>
          <p:grpSpPr>
            <a:xfrm>
              <a:off x="3343" y="818"/>
              <a:ext cx="215" cy="215"/>
              <a:chOff x="2064" y="2736"/>
              <a:chExt cx="215" cy="215"/>
            </a:xfrm>
          </p:grpSpPr>
          <p:grpSp>
            <p:nvGrpSpPr>
              <p:cNvPr id="77895" name="Group 58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7899" name="Line 5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900" name="Line 6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896" name="Group 61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7897" name="Line 62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98" name="Line 63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77886" name="Rectangle 44"/>
            <p:cNvSpPr/>
            <p:nvPr/>
          </p:nvSpPr>
          <p:spPr>
            <a:xfrm>
              <a:off x="3288" y="754"/>
              <a:ext cx="657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7887" name="Line 46"/>
            <p:cNvSpPr/>
            <p:nvPr/>
          </p:nvSpPr>
          <p:spPr>
            <a:xfrm>
              <a:off x="3606" y="75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7888" name="Group 57"/>
            <p:cNvGrpSpPr/>
            <p:nvPr/>
          </p:nvGrpSpPr>
          <p:grpSpPr>
            <a:xfrm>
              <a:off x="3663" y="817"/>
              <a:ext cx="215" cy="215"/>
              <a:chOff x="2064" y="2736"/>
              <a:chExt cx="215" cy="215"/>
            </a:xfrm>
          </p:grpSpPr>
          <p:grpSp>
            <p:nvGrpSpPr>
              <p:cNvPr id="77889" name="Group 58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7893" name="Line 5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94" name="Line 6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890" name="Group 61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7891" name="Line 62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92" name="Line 63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</p:grpSp>
      <p:grpSp>
        <p:nvGrpSpPr>
          <p:cNvPr id="77847" name="Group 93"/>
          <p:cNvGrpSpPr/>
          <p:nvPr/>
        </p:nvGrpSpPr>
        <p:grpSpPr>
          <a:xfrm>
            <a:off x="898525" y="3548063"/>
            <a:ext cx="1447800" cy="457200"/>
            <a:chOff x="1632" y="1872"/>
            <a:chExt cx="576" cy="346"/>
          </a:xfrm>
        </p:grpSpPr>
        <p:sp>
          <p:nvSpPr>
            <p:cNvPr id="77883" name="Text Box 94"/>
            <p:cNvSpPr txBox="1"/>
            <p:nvPr/>
          </p:nvSpPr>
          <p:spPr>
            <a:xfrm>
              <a:off x="1632" y="1872"/>
              <a:ext cx="576" cy="346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7884" name="Line 95"/>
            <p:cNvSpPr/>
            <p:nvPr/>
          </p:nvSpPr>
          <p:spPr>
            <a:xfrm>
              <a:off x="1632" y="2064"/>
              <a:ext cx="567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sp>
      </p:grpSp>
      <p:sp>
        <p:nvSpPr>
          <p:cNvPr id="77848" name="Text Box 96"/>
          <p:cNvSpPr txBox="1"/>
          <p:nvPr/>
        </p:nvSpPr>
        <p:spPr>
          <a:xfrm>
            <a:off x="1187450" y="3141663"/>
            <a:ext cx="984250" cy="579437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2H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77849" name="Text Box 98"/>
          <p:cNvSpPr txBox="1"/>
          <p:nvPr/>
        </p:nvSpPr>
        <p:spPr>
          <a:xfrm>
            <a:off x="2794000" y="3806825"/>
            <a:ext cx="2209800" cy="701675"/>
          </a:xfrm>
          <a:prstGeom prst="rect">
            <a:avLst/>
          </a:prstGeom>
          <a:noFill/>
          <a:ln w="571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4000" b="1" dirty="0">
                <a:latin typeface="Times New Roman" panose="02020603050405020304" pitchFamily="18" charset="0"/>
              </a:rPr>
              <a:t> sp</a:t>
            </a:r>
            <a:r>
              <a:rPr lang="en-US" altLang="zh-CN" sz="4000" b="1" baseline="30000" dirty="0">
                <a:latin typeface="Times New Roman" panose="02020603050405020304" pitchFamily="18" charset="0"/>
              </a:rPr>
              <a:t>3</a:t>
            </a:r>
            <a:r>
              <a:rPr lang="en-US" altLang="zh-CN" sz="4000" b="1" dirty="0">
                <a:latin typeface="Times New Roman" panose="02020603050405020304" pitchFamily="18" charset="0"/>
              </a:rPr>
              <a:t>-s</a:t>
            </a:r>
            <a:endParaRPr lang="en-US" altLang="zh-CN" sz="4000" b="1" baseline="30000" dirty="0">
              <a:latin typeface="Times New Roman" panose="02020603050405020304" pitchFamily="18" charset="0"/>
            </a:endParaRPr>
          </a:p>
        </p:txBody>
      </p:sp>
      <p:pic>
        <p:nvPicPr>
          <p:cNvPr id="77850" name="Picture 2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5600" y="3092450"/>
            <a:ext cx="3332163" cy="30734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7851" name="Group 138"/>
          <p:cNvGrpSpPr/>
          <p:nvPr/>
        </p:nvGrpSpPr>
        <p:grpSpPr>
          <a:xfrm>
            <a:off x="3636963" y="3176588"/>
            <a:ext cx="1042987" cy="539750"/>
            <a:chOff x="4105" y="618"/>
            <a:chExt cx="657" cy="340"/>
          </a:xfrm>
        </p:grpSpPr>
        <p:sp>
          <p:nvSpPr>
            <p:cNvPr id="77875" name="Rectangle 44"/>
            <p:cNvSpPr/>
            <p:nvPr/>
          </p:nvSpPr>
          <p:spPr>
            <a:xfrm>
              <a:off x="4105" y="618"/>
              <a:ext cx="657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7876" name="Line 46"/>
            <p:cNvSpPr/>
            <p:nvPr/>
          </p:nvSpPr>
          <p:spPr>
            <a:xfrm>
              <a:off x="4422" y="618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7877" name="Group 54"/>
            <p:cNvGrpSpPr/>
            <p:nvPr/>
          </p:nvGrpSpPr>
          <p:grpSpPr>
            <a:xfrm>
              <a:off x="4540" y="691"/>
              <a:ext cx="71" cy="192"/>
              <a:chOff x="1824" y="3264"/>
              <a:chExt cx="71" cy="192"/>
            </a:xfrm>
          </p:grpSpPr>
          <p:sp>
            <p:nvSpPr>
              <p:cNvPr id="77881" name="Line 55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82" name="Line 56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77878" name="Group 375"/>
            <p:cNvGrpSpPr/>
            <p:nvPr/>
          </p:nvGrpSpPr>
          <p:grpSpPr>
            <a:xfrm>
              <a:off x="4195" y="698"/>
              <a:ext cx="71" cy="192"/>
              <a:chOff x="1824" y="3264"/>
              <a:chExt cx="71" cy="192"/>
            </a:xfrm>
          </p:grpSpPr>
          <p:sp>
            <p:nvSpPr>
              <p:cNvPr id="77879" name="Line 376"/>
              <p:cNvSpPr/>
              <p:nvPr/>
            </p:nvSpPr>
            <p:spPr>
              <a:xfrm flipH="1">
                <a:off x="1824" y="3264"/>
                <a:ext cx="61" cy="6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80" name="Line 377"/>
              <p:cNvSpPr/>
              <p:nvPr/>
            </p:nvSpPr>
            <p:spPr>
              <a:xfrm>
                <a:off x="1895" y="3264"/>
                <a:ext cx="0" cy="19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7852" name="Group 154"/>
          <p:cNvGrpSpPr/>
          <p:nvPr/>
        </p:nvGrpSpPr>
        <p:grpSpPr>
          <a:xfrm>
            <a:off x="2484438" y="3321050"/>
            <a:ext cx="1042987" cy="539750"/>
            <a:chOff x="3288" y="754"/>
            <a:chExt cx="657" cy="340"/>
          </a:xfrm>
        </p:grpSpPr>
        <p:grpSp>
          <p:nvGrpSpPr>
            <p:cNvPr id="77859" name="Group 57"/>
            <p:cNvGrpSpPr/>
            <p:nvPr/>
          </p:nvGrpSpPr>
          <p:grpSpPr>
            <a:xfrm>
              <a:off x="3343" y="818"/>
              <a:ext cx="215" cy="215"/>
              <a:chOff x="2064" y="2736"/>
              <a:chExt cx="215" cy="215"/>
            </a:xfrm>
          </p:grpSpPr>
          <p:grpSp>
            <p:nvGrpSpPr>
              <p:cNvPr id="77869" name="Group 58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7873" name="Line 5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74" name="Line 6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870" name="Group 61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7871" name="Line 62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72" name="Line 63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77860" name="Rectangle 44"/>
            <p:cNvSpPr/>
            <p:nvPr/>
          </p:nvSpPr>
          <p:spPr>
            <a:xfrm>
              <a:off x="3288" y="754"/>
              <a:ext cx="657" cy="340"/>
            </a:xfrm>
            <a:prstGeom prst="rect">
              <a:avLst/>
            </a:prstGeom>
            <a:noFill/>
            <a:ln w="571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77861" name="Line 46"/>
            <p:cNvSpPr/>
            <p:nvPr/>
          </p:nvSpPr>
          <p:spPr>
            <a:xfrm>
              <a:off x="3606" y="754"/>
              <a:ext cx="0" cy="34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7862" name="Group 57"/>
            <p:cNvGrpSpPr/>
            <p:nvPr/>
          </p:nvGrpSpPr>
          <p:grpSpPr>
            <a:xfrm>
              <a:off x="3663" y="817"/>
              <a:ext cx="215" cy="215"/>
              <a:chOff x="2064" y="2736"/>
              <a:chExt cx="215" cy="215"/>
            </a:xfrm>
          </p:grpSpPr>
          <p:grpSp>
            <p:nvGrpSpPr>
              <p:cNvPr id="77863" name="Group 58"/>
              <p:cNvGrpSpPr/>
              <p:nvPr/>
            </p:nvGrpSpPr>
            <p:grpSpPr>
              <a:xfrm>
                <a:off x="2064" y="2759"/>
                <a:ext cx="71" cy="192"/>
                <a:chOff x="1824" y="3264"/>
                <a:chExt cx="71" cy="192"/>
              </a:xfrm>
            </p:grpSpPr>
            <p:sp>
              <p:nvSpPr>
                <p:cNvPr id="77867" name="Line 59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68" name="Line 60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7864" name="Group 61"/>
              <p:cNvGrpSpPr/>
              <p:nvPr/>
            </p:nvGrpSpPr>
            <p:grpSpPr>
              <a:xfrm rot="10800000">
                <a:off x="2208" y="2736"/>
                <a:ext cx="71" cy="192"/>
                <a:chOff x="1824" y="3264"/>
                <a:chExt cx="71" cy="192"/>
              </a:xfrm>
            </p:grpSpPr>
            <p:sp>
              <p:nvSpPr>
                <p:cNvPr id="77865" name="Line 62"/>
                <p:cNvSpPr/>
                <p:nvPr/>
              </p:nvSpPr>
              <p:spPr>
                <a:xfrm flipH="1">
                  <a:off x="1824" y="3264"/>
                  <a:ext cx="61" cy="61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66" name="Line 63"/>
                <p:cNvSpPr/>
                <p:nvPr/>
              </p:nvSpPr>
              <p:spPr>
                <a:xfrm>
                  <a:off x="1895" y="3264"/>
                  <a:ext cx="0" cy="192"/>
                </a:xfrm>
                <a:prstGeom prst="line">
                  <a:avLst/>
                </a:prstGeom>
                <a:ln w="571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</p:grpSp>
      <p:grpSp>
        <p:nvGrpSpPr>
          <p:cNvPr id="77853" name="Group 61"/>
          <p:cNvGrpSpPr/>
          <p:nvPr/>
        </p:nvGrpSpPr>
        <p:grpSpPr>
          <a:xfrm rot="10800000">
            <a:off x="3983038" y="3303588"/>
            <a:ext cx="112712" cy="304800"/>
            <a:chOff x="1824" y="3264"/>
            <a:chExt cx="71" cy="192"/>
          </a:xfrm>
        </p:grpSpPr>
        <p:sp>
          <p:nvSpPr>
            <p:cNvPr id="77857" name="Line 6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58" name="Line 6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77854" name="Group 61"/>
          <p:cNvGrpSpPr/>
          <p:nvPr/>
        </p:nvGrpSpPr>
        <p:grpSpPr>
          <a:xfrm rot="10800000">
            <a:off x="4524375" y="3300413"/>
            <a:ext cx="112713" cy="304800"/>
            <a:chOff x="1824" y="3264"/>
            <a:chExt cx="71" cy="192"/>
          </a:xfrm>
        </p:grpSpPr>
        <p:sp>
          <p:nvSpPr>
            <p:cNvPr id="77855" name="Line 62"/>
            <p:cNvSpPr/>
            <p:nvPr/>
          </p:nvSpPr>
          <p:spPr>
            <a:xfrm flipH="1">
              <a:off x="1824" y="3264"/>
              <a:ext cx="61" cy="6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56" name="Line 63"/>
            <p:cNvSpPr/>
            <p:nvPr/>
          </p:nvSpPr>
          <p:spPr>
            <a:xfrm>
              <a:off x="1895" y="3264"/>
              <a:ext cx="0" cy="1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Text Box 4"/>
          <p:cNvSpPr txBox="1"/>
          <p:nvPr/>
        </p:nvSpPr>
        <p:spPr>
          <a:xfrm>
            <a:off x="166688" y="333375"/>
            <a:ext cx="7772400" cy="457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对比：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不等性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  和   等性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杂化轨道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含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1/4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8851" name="Text Box 5"/>
          <p:cNvSpPr txBox="1"/>
          <p:nvPr/>
        </p:nvSpPr>
        <p:spPr>
          <a:xfrm>
            <a:off x="323850" y="1125538"/>
            <a:ext cx="8231188" cy="457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孤对电子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所占轨道含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成份较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(&gt;1/4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成份较少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(&lt;3/4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8852" name="Text Box 6"/>
          <p:cNvSpPr txBox="1"/>
          <p:nvPr/>
        </p:nvSpPr>
        <p:spPr>
          <a:xfrm>
            <a:off x="250825" y="2492375"/>
            <a:ext cx="8537575" cy="457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未成对电子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所占轨道含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成份较少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(&lt;1/4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成份较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(&gt;3/4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8853" name="Text Box 7"/>
          <p:cNvSpPr txBox="1"/>
          <p:nvPr/>
        </p:nvSpPr>
        <p:spPr>
          <a:xfrm>
            <a:off x="1763713" y="1700213"/>
            <a:ext cx="71501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b="1" dirty="0">
                <a:solidFill>
                  <a:srgbClr val="0000FF"/>
                </a:solidFill>
                <a:latin typeface="Arial" panose="020B0604020202020204" pitchFamily="34" charset="0"/>
              </a:rPr>
              <a:t>形状：</a:t>
            </a:r>
            <a:r>
              <a:rPr lang="zh-CN" altLang="en-US" sz="2000" b="1" dirty="0">
                <a:latin typeface="Arial" panose="020B0604020202020204" pitchFamily="34" charset="0"/>
              </a:rPr>
              <a:t>接近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Arial" panose="020B0604020202020204" pitchFamily="34" charset="0"/>
              </a:rPr>
              <a:t>轨道，电子云较密集于原子核周围，不参加键合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78854" name="Text Box 8"/>
          <p:cNvSpPr txBox="1"/>
          <p:nvPr/>
        </p:nvSpPr>
        <p:spPr>
          <a:xfrm>
            <a:off x="1619250" y="3068638"/>
            <a:ext cx="670083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b="1" dirty="0">
                <a:solidFill>
                  <a:srgbClr val="0000FF"/>
                </a:solidFill>
                <a:latin typeface="Arial" panose="020B0604020202020204" pitchFamily="34" charset="0"/>
              </a:rPr>
              <a:t>形状</a:t>
            </a:r>
            <a:r>
              <a:rPr lang="zh-CN" altLang="en-US" sz="2000" b="1" dirty="0">
                <a:latin typeface="Arial" panose="020B0604020202020204" pitchFamily="34" charset="0"/>
              </a:rPr>
              <a:t>：接近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>
                <a:latin typeface="Arial" panose="020B0604020202020204" pitchFamily="34" charset="0"/>
              </a:rPr>
              <a:t>轨道，电子云较远离原子核，偏于成键方向。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pic>
        <p:nvPicPr>
          <p:cNvPr id="78855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513" y="3579813"/>
            <a:ext cx="5184775" cy="3233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987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44450"/>
            <a:ext cx="5184775" cy="3233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5" name="Text Box 5"/>
          <p:cNvSpPr txBox="1"/>
          <p:nvPr/>
        </p:nvSpPr>
        <p:spPr>
          <a:xfrm>
            <a:off x="468313" y="3573463"/>
            <a:ext cx="8467725" cy="854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25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未成对电子所占的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不等性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000" b="1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杂化轨道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具有比等性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轨道更大的成键能力，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原子以这种杂化轨道和氢原子的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1s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轨道重叠，构成氨分子和水分子</a:t>
            </a:r>
            <a:endParaRPr lang="zh-CN" alt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9876" name="Text Box 6"/>
          <p:cNvSpPr txBox="1"/>
          <p:nvPr/>
        </p:nvSpPr>
        <p:spPr>
          <a:xfrm>
            <a:off x="395288" y="4508500"/>
            <a:ext cx="8350250" cy="10414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∵参加成键的杂化轨道含</a:t>
            </a:r>
            <a:r>
              <a:rPr lang="en-US" altLang="zh-CN" sz="2400" b="1" dirty="0">
                <a:latin typeface="Arial" panose="020B0604020202020204" pitchFamily="34" charset="0"/>
              </a:rPr>
              <a:t>p</a:t>
            </a:r>
            <a:r>
              <a:rPr lang="zh-CN" altLang="en-US" sz="2400" b="1" dirty="0">
                <a:latin typeface="Arial" panose="020B0604020202020204" pitchFamily="34" charset="0"/>
              </a:rPr>
              <a:t>成份相当多</a:t>
            </a:r>
            <a:r>
              <a:rPr lang="en-US" altLang="zh-CN" sz="2400" b="1" dirty="0">
                <a:latin typeface="Arial" panose="020B0604020202020204" pitchFamily="34" charset="0"/>
              </a:rPr>
              <a:t>(&gt;3/4)</a:t>
            </a:r>
            <a:r>
              <a:rPr lang="zh-CN" altLang="en-US" sz="2400" b="1" dirty="0">
                <a:latin typeface="Arial" panose="020B0604020202020204" pitchFamily="34" charset="0"/>
              </a:rPr>
              <a:t>，</a:t>
            </a:r>
            <a:endParaRPr lang="zh-CN" altLang="en-US" sz="2400" b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latin typeface="Arial" panose="020B0604020202020204" pitchFamily="34" charset="0"/>
              </a:rPr>
              <a:t>∴轨道显示出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轨道的特征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</a:rPr>
              <a:t>轨道对称轴之间的夹角更接近</a:t>
            </a:r>
            <a:r>
              <a:rPr lang="en-US" altLang="zh-CN" sz="2400" b="1" dirty="0">
                <a:solidFill>
                  <a:srgbClr val="0000FF"/>
                </a:solidFill>
                <a:latin typeface="Arial" panose="020B0604020202020204" pitchFamily="34" charset="0"/>
              </a:rPr>
              <a:t>90.)</a:t>
            </a:r>
            <a:endParaRPr lang="en-US" altLang="zh-CN" sz="24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79877" name="Text Box 7"/>
          <p:cNvSpPr txBox="1"/>
          <p:nvPr/>
        </p:nvSpPr>
        <p:spPr>
          <a:xfrm>
            <a:off x="539750" y="5589588"/>
            <a:ext cx="1728788" cy="1016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—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r>
              <a:rPr lang="en-US" altLang="zh-CN" b="1" dirty="0">
                <a:latin typeface="Arial" panose="020B0604020202020204" pitchFamily="34" charset="0"/>
              </a:rPr>
              <a:t>°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—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zh-CN" b="1" dirty="0">
                <a:latin typeface="Arial" panose="020B0604020202020204" pitchFamily="34" charset="0"/>
              </a:rPr>
              <a:t>°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—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109.5</a:t>
            </a:r>
            <a:r>
              <a:rPr lang="en-US" altLang="zh-CN" b="1" dirty="0">
                <a:latin typeface="Arial" panose="020B0604020202020204" pitchFamily="34" charset="0"/>
              </a:rPr>
              <a:t>°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sp>
        <p:nvSpPr>
          <p:cNvPr id="79878" name="Text Box 8"/>
          <p:cNvSpPr txBox="1"/>
          <p:nvPr/>
        </p:nvSpPr>
        <p:spPr>
          <a:xfrm>
            <a:off x="2484438" y="5734050"/>
            <a:ext cx="60801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不等性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杂化应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&lt;109.5°,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HNH=107°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∠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HOH=105°</a:t>
            </a:r>
            <a:endParaRPr lang="zh-CN" alt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9879" name="Text Box 9"/>
          <p:cNvSpPr txBox="1"/>
          <p:nvPr/>
        </p:nvSpPr>
        <p:spPr>
          <a:xfrm>
            <a:off x="2535238" y="6242050"/>
            <a:ext cx="2927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合理说明了两个分子的构型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Text Box 4"/>
          <p:cNvSpPr txBox="1"/>
          <p:nvPr/>
        </p:nvSpPr>
        <p:spPr>
          <a:xfrm>
            <a:off x="663575" y="554038"/>
            <a:ext cx="1841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0899" name="Text Box 5"/>
          <p:cNvSpPr txBox="1"/>
          <p:nvPr/>
        </p:nvSpPr>
        <p:spPr>
          <a:xfrm>
            <a:off x="468313" y="549275"/>
            <a:ext cx="722471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∠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HNH=107°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和∠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HOH=105°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差异的原因：</a:t>
            </a:r>
            <a:endParaRPr lang="zh-CN" alt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0900" name="Text Box 6"/>
          <p:cNvSpPr txBox="1"/>
          <p:nvPr/>
        </p:nvSpPr>
        <p:spPr>
          <a:xfrm>
            <a:off x="611188" y="1844675"/>
            <a:ext cx="8012112" cy="2235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80000"/>
              </a:lnSpc>
            </a:pP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原子比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原子多一个孤对电子轨道，占用的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成份更多，那么参加成键的轨道含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成份就少，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成份更多， ∠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HOH=105°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比∠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HNH=107°</a:t>
            </a:r>
            <a:r>
              <a: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更接近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90°</a:t>
            </a:r>
            <a:endParaRPr lang="en-US" altLang="zh-CN" sz="26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2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8413"/>
            <a:ext cx="9144000" cy="3700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Text Box 242"/>
          <p:cNvSpPr txBox="1"/>
          <p:nvPr/>
        </p:nvSpPr>
        <p:spPr>
          <a:xfrm>
            <a:off x="125413" y="1663700"/>
            <a:ext cx="8839200" cy="3140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下列分子中，中心原子有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4000" b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杂化的是（                   ）键角最小的是（     ）</a:t>
            </a:r>
            <a:endParaRPr lang="zh-CN" altLang="en-US" sz="4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A.NH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B.H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   C.CH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D.BF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E.CH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-CH=CH-C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CH  F.C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6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G.BeCl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H.CO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4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250"/>
          <p:cNvGrpSpPr/>
          <p:nvPr/>
        </p:nvGrpSpPr>
        <p:grpSpPr>
          <a:xfrm>
            <a:off x="506413" y="2273300"/>
            <a:ext cx="2743200" cy="701675"/>
            <a:chOff x="319" y="1432"/>
            <a:chExt cx="1728" cy="442"/>
          </a:xfrm>
        </p:grpSpPr>
        <p:sp>
          <p:nvSpPr>
            <p:cNvPr id="82952" name="Text Box 243"/>
            <p:cNvSpPr txBox="1"/>
            <p:nvPr/>
          </p:nvSpPr>
          <p:spPr>
            <a:xfrm>
              <a:off x="319" y="1432"/>
              <a:ext cx="57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 D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53" name="Text Box 244"/>
            <p:cNvSpPr txBox="1"/>
            <p:nvPr/>
          </p:nvSpPr>
          <p:spPr>
            <a:xfrm>
              <a:off x="511" y="1432"/>
              <a:ext cx="912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 </a:t>
              </a:r>
              <a:r>
                <a:rPr lang="zh-CN" altLang="en-US" sz="4000" b="1" dirty="0">
                  <a:latin typeface="Times New Roman" panose="02020603050405020304" pitchFamily="18" charset="0"/>
                </a:rPr>
                <a:t>、</a:t>
              </a:r>
              <a:r>
                <a:rPr lang="en-US" altLang="zh-CN" sz="4000" b="1" dirty="0">
                  <a:latin typeface="Times New Roman" panose="02020603050405020304" pitchFamily="18" charset="0"/>
                </a:rPr>
                <a:t>E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2954" name="Text Box 245"/>
            <p:cNvSpPr txBox="1"/>
            <p:nvPr/>
          </p:nvSpPr>
          <p:spPr>
            <a:xfrm>
              <a:off x="1135" y="1432"/>
              <a:ext cx="912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</a:rPr>
                <a:t> </a:t>
              </a:r>
              <a:r>
                <a:rPr lang="zh-CN" altLang="en-US" sz="4000" b="1" dirty="0">
                  <a:latin typeface="Times New Roman" panose="02020603050405020304" pitchFamily="18" charset="0"/>
                </a:rPr>
                <a:t>、</a:t>
              </a:r>
              <a:r>
                <a:rPr lang="en-US" altLang="zh-CN" sz="4000" b="1" dirty="0">
                  <a:latin typeface="Times New Roman" panose="02020603050405020304" pitchFamily="18" charset="0"/>
                </a:rPr>
                <a:t>F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40182" name="Text Box 246"/>
          <p:cNvSpPr txBox="1"/>
          <p:nvPr/>
        </p:nvSpPr>
        <p:spPr>
          <a:xfrm>
            <a:off x="7135813" y="2273300"/>
            <a:ext cx="11430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</a:rPr>
              <a:t> B</a:t>
            </a:r>
            <a:endParaRPr lang="en-US" altLang="zh-CN" sz="4000" b="1" dirty="0">
              <a:latin typeface="Times New Roman" panose="02020603050405020304" pitchFamily="18" charset="0"/>
            </a:endParaRPr>
          </a:p>
        </p:txBody>
      </p:sp>
      <p:sp>
        <p:nvSpPr>
          <p:cNvPr id="82949" name="Text Box 247"/>
          <p:cNvSpPr txBox="1"/>
          <p:nvPr/>
        </p:nvSpPr>
        <p:spPr>
          <a:xfrm>
            <a:off x="2536825" y="4065588"/>
            <a:ext cx="6121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键角最大的是</a:t>
            </a:r>
            <a:r>
              <a:rPr lang="en-US" altLang="zh-CN" sz="4400" b="1" dirty="0">
                <a:latin typeface="Times New Roman" panose="02020603050405020304" pitchFamily="18" charset="0"/>
              </a:rPr>
              <a:t>(             )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40184" name="Text Box 248"/>
          <p:cNvSpPr txBox="1"/>
          <p:nvPr/>
        </p:nvSpPr>
        <p:spPr>
          <a:xfrm>
            <a:off x="6137275" y="4106863"/>
            <a:ext cx="1008063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G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40185" name="Text Box 249"/>
          <p:cNvSpPr txBox="1"/>
          <p:nvPr/>
        </p:nvSpPr>
        <p:spPr>
          <a:xfrm>
            <a:off x="6784975" y="4090988"/>
            <a:ext cx="165735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、</a:t>
            </a:r>
            <a:r>
              <a:rPr lang="en-US" altLang="zh-CN" sz="4400" b="1" dirty="0">
                <a:latin typeface="Times New Roman" panose="02020603050405020304" pitchFamily="18" charset="0"/>
              </a:rPr>
              <a:t>H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82" grpId="0"/>
      <p:bldP spid="40184" grpId="0"/>
      <p:bldP spid="4018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Text Box 30"/>
          <p:cNvSpPr txBox="1"/>
          <p:nvPr/>
        </p:nvSpPr>
        <p:spPr>
          <a:xfrm>
            <a:off x="381000" y="685800"/>
            <a:ext cx="8007350" cy="2771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SiF</a:t>
            </a:r>
            <a:r>
              <a:rPr lang="en-US" altLang="zh-CN" sz="4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分子的空间构型为（     ）</a:t>
            </a:r>
            <a:endParaRPr lang="zh-CN" altLang="en-US" sz="4400" b="1" dirty="0">
              <a:latin typeface="Times New Roman" panose="02020603050405020304" pitchFamily="18" charset="0"/>
            </a:endParaRPr>
          </a:p>
          <a:p>
            <a:pPr marL="0" lvl="0" indent="0"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A.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平面正方形   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B.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正四面体形    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C.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三角锥形     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D.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平面三角形       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E.V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形                     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F.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直线形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83971" name="Rectangle 31"/>
          <p:cNvSpPr/>
          <p:nvPr/>
        </p:nvSpPr>
        <p:spPr>
          <a:xfrm>
            <a:off x="6629400" y="609600"/>
            <a:ext cx="557213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lang="en-US" altLang="zh-CN" sz="4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0595" name="AutoShape 3"/>
          <p:cNvSpPr/>
          <p:nvPr/>
        </p:nvSpPr>
        <p:spPr>
          <a:xfrm>
            <a:off x="7956550" y="5589588"/>
            <a:ext cx="1008063" cy="1008062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9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Text Box 41"/>
          <p:cNvSpPr txBox="1"/>
          <p:nvPr/>
        </p:nvSpPr>
        <p:spPr>
          <a:xfrm>
            <a:off x="685800" y="357188"/>
            <a:ext cx="76962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</a:rPr>
              <a:t>第七节  分子间作用力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84995" name="Text Box 42"/>
          <p:cNvSpPr txBox="1"/>
          <p:nvPr/>
        </p:nvSpPr>
        <p:spPr>
          <a:xfrm>
            <a:off x="107950" y="1341438"/>
            <a:ext cx="6624638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一、分子的极性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84996" name="Text Box 44"/>
          <p:cNvSpPr txBox="1"/>
          <p:nvPr/>
        </p:nvSpPr>
        <p:spPr>
          <a:xfrm>
            <a:off x="3421063" y="1409700"/>
            <a:ext cx="4032250" cy="466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由键的极性和分子构型决定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47476" name="Text Box 46"/>
          <p:cNvSpPr txBox="1"/>
          <p:nvPr/>
        </p:nvSpPr>
        <p:spPr>
          <a:xfrm>
            <a:off x="900113" y="2420938"/>
            <a:ext cx="792003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非极性分子</a:t>
            </a:r>
            <a:r>
              <a:rPr lang="zh-CN" altLang="en-US" sz="2800" b="1" dirty="0">
                <a:latin typeface="Times New Roman" panose="02020603050405020304" pitchFamily="18" charset="0"/>
              </a:rPr>
              <a:t>：分子的正、负电荷中心完全重合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47477" name="Text Box 50"/>
          <p:cNvSpPr txBox="1"/>
          <p:nvPr/>
        </p:nvSpPr>
        <p:spPr>
          <a:xfrm>
            <a:off x="2124075" y="3573463"/>
            <a:ext cx="2057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重合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147478" name="Group 52"/>
          <p:cNvGrpSpPr/>
          <p:nvPr/>
        </p:nvGrpSpPr>
        <p:grpSpPr>
          <a:xfrm>
            <a:off x="3563938" y="3286125"/>
            <a:ext cx="381000" cy="990600"/>
            <a:chOff x="1582" y="1920"/>
            <a:chExt cx="143" cy="288"/>
          </a:xfrm>
        </p:grpSpPr>
        <p:sp>
          <p:nvSpPr>
            <p:cNvPr id="85004" name="Line 53"/>
            <p:cNvSpPr/>
            <p:nvPr/>
          </p:nvSpPr>
          <p:spPr>
            <a:xfrm flipH="1">
              <a:off x="1584" y="1920"/>
              <a:ext cx="141" cy="141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05" name="Freeform 54"/>
            <p:cNvSpPr/>
            <p:nvPr/>
          </p:nvSpPr>
          <p:spPr>
            <a:xfrm>
              <a:off x="1582" y="2050"/>
              <a:ext cx="113" cy="158"/>
            </a:xfrm>
            <a:custGeom>
              <a:avLst/>
              <a:gdLst>
                <a:gd name="txL" fmla="*/ 0 w 98"/>
                <a:gd name="txT" fmla="*/ 0 h 158"/>
                <a:gd name="txR" fmla="*/ 98 w 98"/>
                <a:gd name="txB" fmla="*/ 158 h 158"/>
              </a:gdLst>
              <a:ahLst/>
              <a:cxnLst>
                <a:cxn ang="0">
                  <a:pos x="0" y="0"/>
                </a:cxn>
                <a:cxn ang="0">
                  <a:pos x="467" y="158"/>
                </a:cxn>
              </a:cxnLst>
              <a:rect l="txL" t="txT" r="txR" b="txB"/>
              <a:pathLst>
                <a:path w="98" h="158">
                  <a:moveTo>
                    <a:pt x="0" y="0"/>
                  </a:moveTo>
                  <a:lnTo>
                    <a:pt x="98" y="158"/>
                  </a:lnTo>
                </a:path>
              </a:pathLst>
            </a:custGeom>
            <a:noFill/>
            <a:ln w="762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47482" name="Text Box 56"/>
          <p:cNvSpPr txBox="1"/>
          <p:nvPr/>
        </p:nvSpPr>
        <p:spPr>
          <a:xfrm>
            <a:off x="3995738" y="3070225"/>
            <a:ext cx="4495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非极性键  </a:t>
            </a:r>
            <a:r>
              <a:rPr lang="en-US" altLang="zh-CN" sz="2800" b="1" dirty="0">
                <a:latin typeface="Times New Roman" panose="02020603050405020304" pitchFamily="18" charset="0"/>
              </a:rPr>
              <a:t>A-A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147483" name="Rectangle 57"/>
          <p:cNvSpPr/>
          <p:nvPr/>
        </p:nvSpPr>
        <p:spPr>
          <a:xfrm>
            <a:off x="3995738" y="3929063"/>
            <a:ext cx="3902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极性键、对称 </a:t>
            </a:r>
            <a:r>
              <a:rPr lang="en-US" altLang="zh-CN" sz="2800" b="1" dirty="0">
                <a:latin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</a:rPr>
              <a:t>, CO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endParaRPr lang="en-US" altLang="zh-CN" sz="28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147484" name="Text Box 46"/>
          <p:cNvSpPr txBox="1"/>
          <p:nvPr/>
        </p:nvSpPr>
        <p:spPr>
          <a:xfrm>
            <a:off x="971550" y="5157788"/>
            <a:ext cx="7920038" cy="1160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极性分子</a:t>
            </a:r>
            <a:r>
              <a:rPr lang="en-US" altLang="zh-CN" sz="2800" b="1" dirty="0">
                <a:latin typeface="Times New Roman" panose="02020603050405020304" pitchFamily="18" charset="0"/>
              </a:rPr>
              <a:t>: </a:t>
            </a:r>
            <a:r>
              <a:rPr lang="zh-CN" altLang="en-US" sz="2800" b="1" dirty="0">
                <a:latin typeface="Times New Roman" panose="02020603050405020304" pitchFamily="18" charset="0"/>
              </a:rPr>
              <a:t>共价键是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极性键</a:t>
            </a:r>
            <a:r>
              <a:rPr lang="zh-CN" altLang="en-US" sz="2800" b="1" dirty="0">
                <a:latin typeface="Times New Roman" panose="02020603050405020304" pitchFamily="18" charset="0"/>
              </a:rPr>
              <a:t>，分子空间构型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不对称            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         </a:t>
            </a:r>
            <a:r>
              <a:rPr lang="zh-CN" altLang="en-US" sz="2800" b="1" dirty="0">
                <a:latin typeface="Times New Roman" panose="02020603050405020304" pitchFamily="18" charset="0"/>
              </a:rPr>
              <a:t>正、负电荷重心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不重合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7485" name="Rectangle 60"/>
          <p:cNvSpPr/>
          <p:nvPr/>
        </p:nvSpPr>
        <p:spPr>
          <a:xfrm>
            <a:off x="6372225" y="5789613"/>
            <a:ext cx="182721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800" b="1" dirty="0">
                <a:latin typeface="Times New Roman" panose="02020603050405020304" pitchFamily="18" charset="0"/>
              </a:rPr>
              <a:t>O</a:t>
            </a:r>
            <a:r>
              <a:rPr lang="zh-CN" altLang="en-US" sz="2800" b="1" dirty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</a:rPr>
              <a:t>A-B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76" grpId="0"/>
      <p:bldP spid="147477" grpId="0"/>
      <p:bldP spid="147482" grpId="0"/>
      <p:bldP spid="147483" grpId="0"/>
      <p:bldP spid="147484" grpId="0"/>
      <p:bldP spid="1474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Text Box 56"/>
          <p:cNvSpPr txBox="1"/>
          <p:nvPr/>
        </p:nvSpPr>
        <p:spPr>
          <a:xfrm>
            <a:off x="623888" y="266700"/>
            <a:ext cx="6324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 现代价键理论的要点</a:t>
            </a:r>
            <a:endParaRPr lang="zh-CN" altLang="en-US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91" name="Text Box 91"/>
          <p:cNvSpPr txBox="1"/>
          <p:nvPr/>
        </p:nvSpPr>
        <p:spPr>
          <a:xfrm>
            <a:off x="539750" y="1196975"/>
            <a:ext cx="5329238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1. 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共价键的形成有一定条件：</a:t>
            </a:r>
            <a:endParaRPr lang="zh-CN" altLang="en-US" sz="3200" b="1" dirty="0"/>
          </a:p>
        </p:txBody>
      </p:sp>
      <p:sp>
        <p:nvSpPr>
          <p:cNvPr id="12292" name="Text Box 111"/>
          <p:cNvSpPr txBox="1"/>
          <p:nvPr/>
        </p:nvSpPr>
        <p:spPr>
          <a:xfrm>
            <a:off x="611188" y="3284538"/>
            <a:ext cx="5919787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共价键具有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饱和性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：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93" name="Text Box 112"/>
          <p:cNvSpPr txBox="1"/>
          <p:nvPr/>
        </p:nvSpPr>
        <p:spPr>
          <a:xfrm>
            <a:off x="792163" y="3933825"/>
            <a:ext cx="802798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一个原子的成键数目取决于该原子的未对电子数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2294" name="Text Box 115"/>
          <p:cNvSpPr txBox="1"/>
          <p:nvPr/>
        </p:nvSpPr>
        <p:spPr>
          <a:xfrm>
            <a:off x="701675" y="5172075"/>
            <a:ext cx="990600" cy="579438"/>
          </a:xfrm>
          <a:prstGeom prst="rect">
            <a:avLst/>
          </a:prstGeom>
          <a:noFill/>
          <a:ln w="476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3200" b="1" dirty="0">
                <a:latin typeface="Times New Roman" panose="02020603050405020304" pitchFamily="18" charset="0"/>
              </a:rPr>
              <a:t>C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12295" name="Text Box 116"/>
          <p:cNvSpPr txBox="1"/>
          <p:nvPr/>
        </p:nvSpPr>
        <p:spPr>
          <a:xfrm>
            <a:off x="1462088" y="5176838"/>
            <a:ext cx="2590800" cy="579437"/>
          </a:xfrm>
          <a:prstGeom prst="rect">
            <a:avLst/>
          </a:prstGeom>
          <a:noFill/>
          <a:ln w="476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12296" name="Text Box 117"/>
          <p:cNvSpPr txBox="1"/>
          <p:nvPr/>
        </p:nvSpPr>
        <p:spPr>
          <a:xfrm>
            <a:off x="4643438" y="3284538"/>
            <a:ext cx="1295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4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grpSp>
        <p:nvGrpSpPr>
          <p:cNvPr id="12297" name="Group 118"/>
          <p:cNvGrpSpPr/>
          <p:nvPr/>
        </p:nvGrpSpPr>
        <p:grpSpPr>
          <a:xfrm>
            <a:off x="3481388" y="5380038"/>
            <a:ext cx="914400" cy="579437"/>
            <a:chOff x="1632" y="1872"/>
            <a:chExt cx="576" cy="365"/>
          </a:xfrm>
        </p:grpSpPr>
        <p:sp>
          <p:nvSpPr>
            <p:cNvPr id="12308" name="Text Box 119"/>
            <p:cNvSpPr txBox="1"/>
            <p:nvPr/>
          </p:nvSpPr>
          <p:spPr>
            <a:xfrm>
              <a:off x="1632" y="1872"/>
              <a:ext cx="576" cy="365"/>
            </a:xfrm>
            <a:prstGeom prst="rect">
              <a:avLst/>
            </a:prstGeom>
            <a:noFill/>
            <a:ln w="476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2309" name="Line 120"/>
            <p:cNvSpPr/>
            <p:nvPr/>
          </p:nvSpPr>
          <p:spPr>
            <a:xfrm>
              <a:off x="1632" y="2064"/>
              <a:ext cx="567" cy="0"/>
            </a:xfrm>
            <a:prstGeom prst="line">
              <a:avLst/>
            </a:prstGeom>
            <a:ln w="476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2298" name="Text Box 121"/>
          <p:cNvSpPr txBox="1"/>
          <p:nvPr/>
        </p:nvSpPr>
        <p:spPr>
          <a:xfrm>
            <a:off x="3276600" y="5013325"/>
            <a:ext cx="1081088" cy="579438"/>
          </a:xfrm>
          <a:prstGeom prst="rect">
            <a:avLst/>
          </a:prstGeom>
          <a:noFill/>
          <a:ln w="476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激发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2299" name="Text Box 122"/>
          <p:cNvSpPr txBox="1"/>
          <p:nvPr/>
        </p:nvSpPr>
        <p:spPr>
          <a:xfrm>
            <a:off x="4624388" y="5094288"/>
            <a:ext cx="29718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3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12300" name="Text Box 123"/>
          <p:cNvSpPr txBox="1"/>
          <p:nvPr/>
        </p:nvSpPr>
        <p:spPr>
          <a:xfrm>
            <a:off x="5580063" y="3284538"/>
            <a:ext cx="1295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CH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5</a:t>
            </a:r>
            <a:endParaRPr lang="en-US" altLang="zh-CN" sz="2800" b="1" dirty="0">
              <a:latin typeface="Times New Roman" panose="02020603050405020304" pitchFamily="18" charset="0"/>
            </a:endParaRPr>
          </a:p>
        </p:txBody>
      </p:sp>
      <p:sp>
        <p:nvSpPr>
          <p:cNvPr id="12301" name="Rectangle 124"/>
          <p:cNvSpPr/>
          <p:nvPr/>
        </p:nvSpPr>
        <p:spPr>
          <a:xfrm>
            <a:off x="6372225" y="3213100"/>
            <a:ext cx="407988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endParaRPr lang="en-US" altLang="zh-CN" sz="3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302" name="Rectangle 125"/>
          <p:cNvSpPr/>
          <p:nvPr/>
        </p:nvSpPr>
        <p:spPr>
          <a:xfrm>
            <a:off x="179388" y="5911850"/>
            <a:ext cx="8839200" cy="8858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 dirty="0">
                <a:latin typeface="Times New Roman" panose="02020603050405020304" pitchFamily="18" charset="0"/>
                <a:sym typeface="Symbol" panose="05050102010706020507" pitchFamily="18" charset="2"/>
              </a:rPr>
              <a:t>辨析：基态原子的未成对电子数就是该原子最多能形成的共价键数。</a:t>
            </a:r>
            <a:r>
              <a:rPr lang="en-US" altLang="zh-CN" sz="2600" b="1" dirty="0">
                <a:latin typeface="Times New Roman" panose="02020603050405020304" pitchFamily="18" charset="0"/>
                <a:sym typeface="Symbol" panose="05050102010706020507" pitchFamily="18" charset="2"/>
              </a:rPr>
              <a:t>(      )</a:t>
            </a:r>
            <a:endParaRPr lang="en-US" altLang="zh-CN" sz="26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" name="Rectangle 20"/>
          <p:cNvSpPr/>
          <p:nvPr/>
        </p:nvSpPr>
        <p:spPr>
          <a:xfrm>
            <a:off x="1339850" y="1844675"/>
            <a:ext cx="625633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两个未成对电子以相反的自旋方向配对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3" name="Text Box 21"/>
          <p:cNvSpPr txBox="1"/>
          <p:nvPr/>
        </p:nvSpPr>
        <p:spPr>
          <a:xfrm>
            <a:off x="2555875" y="2492375"/>
            <a:ext cx="3600450" cy="528638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成单、自旋方向相反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2310" name="Text Box 22"/>
          <p:cNvSpPr txBox="1"/>
          <p:nvPr/>
        </p:nvSpPr>
        <p:spPr>
          <a:xfrm>
            <a:off x="2124075" y="4581525"/>
            <a:ext cx="4343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共价键个数</a:t>
            </a:r>
            <a:r>
              <a:rPr lang="en-US" altLang="zh-CN" sz="2400" b="1" dirty="0">
                <a:latin typeface="Times New Roman" panose="02020603050405020304" pitchFamily="18" charset="0"/>
              </a:rPr>
              <a:t>=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12311" name="Text Box 23"/>
          <p:cNvSpPr txBox="1"/>
          <p:nvPr/>
        </p:nvSpPr>
        <p:spPr>
          <a:xfrm>
            <a:off x="3857625" y="4552950"/>
            <a:ext cx="19875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成单电子数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2313" name="Rectangle 25"/>
          <p:cNvSpPr/>
          <p:nvPr/>
        </p:nvSpPr>
        <p:spPr>
          <a:xfrm>
            <a:off x="1763713" y="6338888"/>
            <a:ext cx="379412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endParaRPr lang="zh-CN" altLang="en-US" sz="28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2" grpId="0"/>
      <p:bldP spid="12293" grpId="0"/>
      <p:bldP spid="12294" grpId="0"/>
      <p:bldP spid="12295" grpId="0"/>
      <p:bldP spid="12296" grpId="0"/>
      <p:bldP spid="12298" grpId="0"/>
      <p:bldP spid="12299" grpId="0"/>
      <p:bldP spid="12300" grpId="0"/>
      <p:bldP spid="12301" grpId="0"/>
      <p:bldP spid="12302" grpId="0"/>
      <p:bldP spid="2" grpId="0"/>
      <p:bldP spid="3" grpId="0" animBg="1"/>
      <p:bldP spid="12310" grpId="0"/>
      <p:bldP spid="12311" grpId="0"/>
      <p:bldP spid="123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Text Box 41"/>
          <p:cNvSpPr txBox="1"/>
          <p:nvPr/>
        </p:nvSpPr>
        <p:spPr>
          <a:xfrm>
            <a:off x="247650" y="685800"/>
            <a:ext cx="2133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=qd</a:t>
            </a:r>
            <a:endParaRPr lang="en-US" altLang="zh-CN" sz="4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6019" name="Text Box 42"/>
          <p:cNvSpPr txBox="1"/>
          <p:nvPr/>
        </p:nvSpPr>
        <p:spPr>
          <a:xfrm>
            <a:off x="3038475" y="692150"/>
            <a:ext cx="3962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   </a:t>
            </a:r>
            <a:r>
              <a:rPr lang="zh-CN" altLang="en-US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，极性</a:t>
            </a:r>
            <a:endParaRPr lang="zh-CN" altLang="en-US" sz="4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6020" name="Text Box 43"/>
          <p:cNvSpPr txBox="1"/>
          <p:nvPr/>
        </p:nvSpPr>
        <p:spPr>
          <a:xfrm>
            <a:off x="3398838" y="722313"/>
            <a:ext cx="3095625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             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86021" name="Text Box 44"/>
          <p:cNvSpPr txBox="1"/>
          <p:nvPr/>
        </p:nvSpPr>
        <p:spPr>
          <a:xfrm>
            <a:off x="609600" y="1447800"/>
            <a:ext cx="6477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极性    </a:t>
            </a:r>
            <a:r>
              <a:rPr lang="en-US" altLang="zh-CN" sz="4400" b="1" dirty="0">
                <a:latin typeface="Times New Roman" panose="02020603050405020304" pitchFamily="18" charset="0"/>
              </a:rPr>
              <a:t>HCl    HBr    HI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86022" name="Text Box 45"/>
          <p:cNvSpPr txBox="1"/>
          <p:nvPr/>
        </p:nvSpPr>
        <p:spPr>
          <a:xfrm>
            <a:off x="3429000" y="1447800"/>
            <a:ext cx="762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</a:t>
            </a:r>
            <a:endParaRPr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6023" name="Text Box 46"/>
          <p:cNvSpPr txBox="1"/>
          <p:nvPr/>
        </p:nvSpPr>
        <p:spPr>
          <a:xfrm>
            <a:off x="5029200" y="1447800"/>
            <a:ext cx="762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</a:t>
            </a:r>
            <a:endParaRPr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6024" name="Text Box 47"/>
          <p:cNvSpPr txBox="1"/>
          <p:nvPr/>
        </p:nvSpPr>
        <p:spPr>
          <a:xfrm>
            <a:off x="344488" y="2139950"/>
            <a:ext cx="1219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=0</a:t>
            </a:r>
            <a:endParaRPr lang="en-US" altLang="zh-CN" sz="36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6025" name="Text Box 48"/>
          <p:cNvSpPr txBox="1"/>
          <p:nvPr/>
        </p:nvSpPr>
        <p:spPr>
          <a:xfrm>
            <a:off x="1231900" y="2132013"/>
            <a:ext cx="3124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非极性分子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6026" name="Text Box 49"/>
          <p:cNvSpPr txBox="1"/>
          <p:nvPr/>
        </p:nvSpPr>
        <p:spPr>
          <a:xfrm>
            <a:off x="3733800" y="2139950"/>
            <a:ext cx="3276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ABn (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=0)</a:t>
            </a:r>
            <a:endParaRPr lang="en-US" altLang="zh-CN" sz="36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6027" name="Text Box 50"/>
          <p:cNvSpPr txBox="1"/>
          <p:nvPr/>
        </p:nvSpPr>
        <p:spPr>
          <a:xfrm>
            <a:off x="6400800" y="2139950"/>
            <a:ext cx="2743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对称结构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6028" name="Text Box 51"/>
          <p:cNvSpPr txBox="1"/>
          <p:nvPr/>
        </p:nvSpPr>
        <p:spPr>
          <a:xfrm>
            <a:off x="752475" y="2781300"/>
            <a:ext cx="1371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BF</a:t>
            </a:r>
            <a:r>
              <a:rPr lang="en-US" altLang="zh-CN" sz="4400" b="1" baseline="-25000" dirty="0">
                <a:latin typeface="Times New Roman" panose="02020603050405020304" pitchFamily="18" charset="0"/>
              </a:rPr>
              <a:t>3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86029" name="Text Box 52"/>
          <p:cNvSpPr txBox="1"/>
          <p:nvPr/>
        </p:nvSpPr>
        <p:spPr>
          <a:xfrm>
            <a:off x="1905000" y="2743200"/>
            <a:ext cx="1295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=0</a:t>
            </a:r>
            <a:endParaRPr lang="en-US" altLang="zh-CN" sz="4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6030" name="Text Box 53"/>
          <p:cNvSpPr txBox="1"/>
          <p:nvPr/>
        </p:nvSpPr>
        <p:spPr>
          <a:xfrm>
            <a:off x="3071813" y="2809875"/>
            <a:ext cx="3429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平面三角形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86031" name="Text Box 63"/>
          <p:cNvSpPr txBox="1"/>
          <p:nvPr/>
        </p:nvSpPr>
        <p:spPr>
          <a:xfrm>
            <a:off x="525463" y="3894138"/>
            <a:ext cx="8367712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[</a:t>
            </a:r>
            <a:r>
              <a:rPr lang="zh-CN" altLang="en-US" sz="3600" b="1" dirty="0">
                <a:latin typeface="Times New Roman" panose="02020603050405020304" pitchFamily="18" charset="0"/>
              </a:rPr>
              <a:t>例</a:t>
            </a:r>
            <a:r>
              <a:rPr lang="en-US" altLang="zh-CN" sz="3600" b="1" dirty="0">
                <a:latin typeface="Times New Roman" panose="02020603050405020304" pitchFamily="18" charset="0"/>
              </a:rPr>
              <a:t>]</a:t>
            </a:r>
            <a:r>
              <a:rPr lang="zh-CN" altLang="en-US" sz="3600" b="1" dirty="0">
                <a:latin typeface="Times New Roman" panose="02020603050405020304" pitchFamily="18" charset="0"/>
              </a:rPr>
              <a:t>指出</a:t>
            </a:r>
            <a:r>
              <a:rPr lang="en-US" altLang="zh-CN" sz="3600" b="1" dirty="0">
                <a:latin typeface="Times New Roman" panose="02020603050405020304" pitchFamily="18" charset="0"/>
              </a:rPr>
              <a:t>CCl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3600" b="1" dirty="0">
                <a:latin typeface="Times New Roman" panose="02020603050405020304" pitchFamily="18" charset="0"/>
              </a:rPr>
              <a:t>,CHCl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3600" b="1" dirty="0">
                <a:latin typeface="Times New Roman" panose="02020603050405020304" pitchFamily="18" charset="0"/>
              </a:rPr>
              <a:t>, H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latin typeface="Times New Roman" panose="02020603050405020304" pitchFamily="18" charset="0"/>
              </a:rPr>
              <a:t>S,CS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latin typeface="Times New Roman" panose="02020603050405020304" pitchFamily="18" charset="0"/>
              </a:rPr>
              <a:t>,CH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3600" b="1" dirty="0">
                <a:latin typeface="Times New Roman" panose="02020603050405020304" pitchFamily="18" charset="0"/>
              </a:rPr>
              <a:t>,NH</a:t>
            </a:r>
            <a:r>
              <a:rPr lang="en-US" altLang="zh-CN" sz="36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Times New Roman" panose="02020603050405020304" pitchFamily="18" charset="0"/>
              </a:rPr>
              <a:t>哪些是极性分子？哪些是非极性分子？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6032" name="Text Box 64"/>
          <p:cNvSpPr txBox="1"/>
          <p:nvPr/>
        </p:nvSpPr>
        <p:spPr>
          <a:xfrm>
            <a:off x="457200" y="5334000"/>
            <a:ext cx="2590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解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极性</a:t>
            </a:r>
            <a:endParaRPr lang="zh-CN" altLang="en-US" sz="4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33" name="Text Box 65"/>
          <p:cNvSpPr txBox="1"/>
          <p:nvPr/>
        </p:nvSpPr>
        <p:spPr>
          <a:xfrm>
            <a:off x="838200" y="6027738"/>
            <a:ext cx="2209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非极性</a:t>
            </a:r>
            <a:endParaRPr lang="zh-CN" altLang="en-US" sz="4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34" name="Rectangle 67"/>
          <p:cNvSpPr/>
          <p:nvPr/>
        </p:nvSpPr>
        <p:spPr>
          <a:xfrm>
            <a:off x="3352800" y="6027738"/>
            <a:ext cx="1893888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CCl</a:t>
            </a:r>
            <a:r>
              <a:rPr lang="en-US" altLang="zh-CN" sz="4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endParaRPr lang="zh-CN" altLang="en-US" sz="4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35" name="Rectangle 69"/>
          <p:cNvSpPr/>
          <p:nvPr/>
        </p:nvSpPr>
        <p:spPr>
          <a:xfrm>
            <a:off x="3276600" y="5334000"/>
            <a:ext cx="2328863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CHCl</a:t>
            </a:r>
            <a:r>
              <a:rPr lang="en-US" altLang="zh-CN" sz="4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endParaRPr lang="zh-CN" altLang="en-US" sz="4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36" name="Rectangle 70"/>
          <p:cNvSpPr/>
          <p:nvPr/>
        </p:nvSpPr>
        <p:spPr>
          <a:xfrm>
            <a:off x="5486400" y="5334000"/>
            <a:ext cx="1677988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4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endParaRPr lang="zh-CN" altLang="en-US" sz="4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37" name="Rectangle 71"/>
          <p:cNvSpPr/>
          <p:nvPr/>
        </p:nvSpPr>
        <p:spPr>
          <a:xfrm>
            <a:off x="5486400" y="6027738"/>
            <a:ext cx="1646238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CS</a:t>
            </a:r>
            <a:r>
              <a:rPr lang="en-US" altLang="zh-CN" sz="4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endParaRPr lang="zh-CN" altLang="en-US" sz="4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38" name="Rectangle 72"/>
          <p:cNvSpPr/>
          <p:nvPr/>
        </p:nvSpPr>
        <p:spPr>
          <a:xfrm>
            <a:off x="7239000" y="6027738"/>
            <a:ext cx="1206500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4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altLang="zh-CN" sz="4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39" name="Rectangle 73"/>
          <p:cNvSpPr/>
          <p:nvPr/>
        </p:nvSpPr>
        <p:spPr>
          <a:xfrm>
            <a:off x="7162800" y="5334000"/>
            <a:ext cx="1206500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NH</a:t>
            </a:r>
            <a:r>
              <a:rPr lang="en-US" altLang="zh-CN" sz="4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endParaRPr lang="en-US" altLang="zh-CN" sz="4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40" name="Text Box 40"/>
          <p:cNvSpPr txBox="1"/>
          <p:nvPr/>
        </p:nvSpPr>
        <p:spPr>
          <a:xfrm>
            <a:off x="641350" y="74613"/>
            <a:ext cx="8610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度量</a:t>
            </a:r>
            <a:r>
              <a:rPr lang="en-US" altLang="zh-CN" sz="4400" b="1" dirty="0">
                <a:latin typeface="Times New Roman" panose="02020603050405020304" pitchFamily="18" charset="0"/>
              </a:rPr>
              <a:t>-</a:t>
            </a:r>
            <a:r>
              <a:rPr lang="zh-CN" altLang="en-US" sz="4400" b="1" dirty="0">
                <a:latin typeface="Times New Roman" panose="02020603050405020304" pitchFamily="18" charset="0"/>
              </a:rPr>
              <a:t>电偶极矩</a:t>
            </a:r>
            <a:r>
              <a:rPr lang="en-US" altLang="zh-CN" sz="4400" b="1" dirty="0">
                <a:latin typeface="Times New Roman" panose="02020603050405020304" pitchFamily="18" charset="0"/>
              </a:rPr>
              <a:t>(</a:t>
            </a:r>
            <a:r>
              <a:rPr lang="en-US" altLang="zh-CN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)(</a:t>
            </a:r>
            <a:r>
              <a:rPr lang="zh-CN" altLang="en-US" sz="4400" b="1" dirty="0">
                <a:latin typeface="Times New Roman" panose="02020603050405020304" pitchFamily="18" charset="0"/>
              </a:rPr>
              <a:t>偶极矩</a:t>
            </a:r>
            <a:r>
              <a:rPr lang="en-US" altLang="zh-CN" sz="4400" b="1" dirty="0">
                <a:latin typeface="Times New Roman" panose="02020603050405020304" pitchFamily="18" charset="0"/>
              </a:rPr>
              <a:t>)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Text Box 19"/>
          <p:cNvSpPr txBox="1"/>
          <p:nvPr/>
        </p:nvSpPr>
        <p:spPr>
          <a:xfrm>
            <a:off x="381000" y="304800"/>
            <a:ext cx="7696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二、范德华力</a:t>
            </a:r>
            <a:r>
              <a:rPr lang="zh-CN" altLang="en-US" sz="1800" b="1" dirty="0"/>
              <a:t>存在于一切共价分子之间</a:t>
            </a:r>
            <a:endParaRPr lang="zh-CN" altLang="en-US" sz="1800" b="1" dirty="0"/>
          </a:p>
        </p:txBody>
      </p:sp>
      <p:sp>
        <p:nvSpPr>
          <p:cNvPr id="87043" name="Text Box 20"/>
          <p:cNvSpPr txBox="1"/>
          <p:nvPr/>
        </p:nvSpPr>
        <p:spPr>
          <a:xfrm>
            <a:off x="685800" y="981075"/>
            <a:ext cx="2209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定义：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87044" name="Text Box 21"/>
          <p:cNvSpPr txBox="1"/>
          <p:nvPr/>
        </p:nvSpPr>
        <p:spPr>
          <a:xfrm>
            <a:off x="2514600" y="981075"/>
            <a:ext cx="5715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分子间弱作用力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87045" name="Text Box 22"/>
          <p:cNvSpPr txBox="1"/>
          <p:nvPr/>
        </p:nvSpPr>
        <p:spPr>
          <a:xfrm>
            <a:off x="609600" y="1666875"/>
            <a:ext cx="2590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分类：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87046" name="Text Box 23"/>
          <p:cNvSpPr txBox="1"/>
          <p:nvPr/>
        </p:nvSpPr>
        <p:spPr>
          <a:xfrm>
            <a:off x="2514600" y="1666875"/>
            <a:ext cx="6629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取向力、诱导力和色散力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87047" name="Text Box 24"/>
          <p:cNvSpPr txBox="1"/>
          <p:nvPr/>
        </p:nvSpPr>
        <p:spPr>
          <a:xfrm>
            <a:off x="457200" y="2349500"/>
            <a:ext cx="86868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1</a:t>
            </a:r>
            <a:r>
              <a:rPr lang="zh-CN" altLang="en-US" sz="4400" b="1" dirty="0">
                <a:latin typeface="Times New Roman" panose="02020603050405020304" pitchFamily="18" charset="0"/>
              </a:rPr>
              <a:t>、取向力 </a:t>
            </a:r>
            <a:r>
              <a:rPr lang="en-US" altLang="zh-CN" sz="4400" b="1" dirty="0">
                <a:latin typeface="Times New Roman" panose="02020603050405020304" pitchFamily="18" charset="0"/>
              </a:rPr>
              <a:t>orientation force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pic>
        <p:nvPicPr>
          <p:cNvPr id="87048" name="Picture 31" descr="本04图11-15"/>
          <p:cNvPicPr>
            <a:picLocks noChangeAspect="1"/>
          </p:cNvPicPr>
          <p:nvPr/>
        </p:nvPicPr>
        <p:blipFill>
          <a:blip r:embed="rId1">
            <a:lum contrast="48000"/>
          </a:blip>
          <a:stretch>
            <a:fillRect/>
          </a:stretch>
        </p:blipFill>
        <p:spPr>
          <a:xfrm>
            <a:off x="1104900" y="3111500"/>
            <a:ext cx="6934200" cy="2135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9" name="Text Box 32"/>
          <p:cNvSpPr txBox="1"/>
          <p:nvPr/>
        </p:nvSpPr>
        <p:spPr>
          <a:xfrm>
            <a:off x="457200" y="5105400"/>
            <a:ext cx="2133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定义：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87050" name="Text Box 33"/>
          <p:cNvSpPr txBox="1"/>
          <p:nvPr/>
        </p:nvSpPr>
        <p:spPr>
          <a:xfrm>
            <a:off x="2133600" y="5105400"/>
            <a:ext cx="6934200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永久偶极间的静电作用力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87051" name="Text Box 34"/>
          <p:cNvSpPr txBox="1"/>
          <p:nvPr/>
        </p:nvSpPr>
        <p:spPr>
          <a:xfrm>
            <a:off x="457200" y="5715000"/>
            <a:ext cx="1981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存在：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87052" name="Text Box 35"/>
          <p:cNvSpPr txBox="1"/>
          <p:nvPr/>
        </p:nvSpPr>
        <p:spPr>
          <a:xfrm>
            <a:off x="2286000" y="5791200"/>
            <a:ext cx="5943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极性</a:t>
            </a:r>
            <a:r>
              <a:rPr lang="en-US" altLang="zh-CN" sz="4400" b="1" dirty="0">
                <a:latin typeface="Times New Roman" panose="02020603050405020304" pitchFamily="18" charset="0"/>
              </a:rPr>
              <a:t>-</a:t>
            </a:r>
            <a:r>
              <a:rPr lang="zh-CN" altLang="en-US" sz="4400" b="1" dirty="0">
                <a:latin typeface="Times New Roman" panose="02020603050405020304" pitchFamily="18" charset="0"/>
              </a:rPr>
              <a:t>极性分子间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Text Box 39"/>
          <p:cNvSpPr txBox="1"/>
          <p:nvPr/>
        </p:nvSpPr>
        <p:spPr>
          <a:xfrm>
            <a:off x="250825" y="146050"/>
            <a:ext cx="3048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2</a:t>
            </a:r>
            <a:r>
              <a:rPr lang="zh-CN" altLang="en-US" sz="4400" b="1" dirty="0">
                <a:latin typeface="Times New Roman" panose="02020603050405020304" pitchFamily="18" charset="0"/>
              </a:rPr>
              <a:t>、诱导力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88067" name="Text Box 41"/>
          <p:cNvSpPr txBox="1"/>
          <p:nvPr/>
        </p:nvSpPr>
        <p:spPr>
          <a:xfrm>
            <a:off x="223838" y="2025650"/>
            <a:ext cx="22098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定义：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68" name="Text Box 42"/>
          <p:cNvSpPr txBox="1"/>
          <p:nvPr/>
        </p:nvSpPr>
        <p:spPr>
          <a:xfrm>
            <a:off x="1600200" y="2076450"/>
            <a:ext cx="82296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</a:rPr>
              <a:t>永久偶极与诱导偶极间的吸引力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88069" name="Text Box 43"/>
          <p:cNvSpPr txBox="1"/>
          <p:nvPr/>
        </p:nvSpPr>
        <p:spPr>
          <a:xfrm>
            <a:off x="211138" y="2705100"/>
            <a:ext cx="29718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存在：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0" name="Rectangle 44"/>
          <p:cNvSpPr/>
          <p:nvPr/>
        </p:nvSpPr>
        <p:spPr>
          <a:xfrm>
            <a:off x="2057400" y="2667000"/>
            <a:ext cx="4471988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</a:rPr>
              <a:t>极性</a:t>
            </a:r>
            <a:r>
              <a:rPr lang="en-US" altLang="zh-CN" sz="4000" b="1" dirty="0">
                <a:latin typeface="Times New Roman" panose="02020603050405020304" pitchFamily="18" charset="0"/>
              </a:rPr>
              <a:t>-</a:t>
            </a:r>
            <a:r>
              <a:rPr lang="zh-CN" altLang="en-US" sz="4000" b="1" dirty="0">
                <a:latin typeface="Times New Roman" panose="02020603050405020304" pitchFamily="18" charset="0"/>
              </a:rPr>
              <a:t>非极性分子间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88071" name="Text Box 45"/>
          <p:cNvSpPr txBox="1"/>
          <p:nvPr/>
        </p:nvSpPr>
        <p:spPr>
          <a:xfrm>
            <a:off x="2057400" y="3276600"/>
            <a:ext cx="50292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</a:rPr>
              <a:t>极性</a:t>
            </a:r>
            <a:r>
              <a:rPr lang="en-US" altLang="zh-CN" sz="4000" b="1" dirty="0">
                <a:latin typeface="Times New Roman" panose="02020603050405020304" pitchFamily="18" charset="0"/>
              </a:rPr>
              <a:t>-</a:t>
            </a:r>
            <a:r>
              <a:rPr lang="zh-CN" altLang="en-US" sz="4000" b="1" dirty="0">
                <a:latin typeface="Times New Roman" panose="02020603050405020304" pitchFamily="18" charset="0"/>
              </a:rPr>
              <a:t>极性分子间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88072" name="Text Box 46"/>
          <p:cNvSpPr txBox="1"/>
          <p:nvPr/>
        </p:nvSpPr>
        <p:spPr>
          <a:xfrm>
            <a:off x="157163" y="4194175"/>
            <a:ext cx="455295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、色散力</a:t>
            </a:r>
            <a:endParaRPr lang="en-US" altLang="zh-CN" sz="4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73" name="Text Box 49"/>
          <p:cNvSpPr txBox="1"/>
          <p:nvPr/>
        </p:nvSpPr>
        <p:spPr>
          <a:xfrm>
            <a:off x="557213" y="6002338"/>
            <a:ext cx="7254875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瞬间偶极间相互作用产生的引力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pic>
        <p:nvPicPr>
          <p:cNvPr id="8807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8713" y="1101725"/>
            <a:ext cx="4295775" cy="895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7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4359275"/>
            <a:ext cx="3838575" cy="13414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Text Box 49"/>
          <p:cNvSpPr txBox="1"/>
          <p:nvPr/>
        </p:nvSpPr>
        <p:spPr>
          <a:xfrm>
            <a:off x="376238" y="1052513"/>
            <a:ext cx="8610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分子类型：   非</a:t>
            </a:r>
            <a:r>
              <a:rPr lang="en-US" altLang="zh-CN" sz="3600" b="1" dirty="0">
                <a:latin typeface="Times New Roman" panose="02020603050405020304" pitchFamily="18" charset="0"/>
              </a:rPr>
              <a:t>-</a:t>
            </a:r>
            <a:r>
              <a:rPr lang="zh-CN" altLang="en-US" sz="3600" b="1" dirty="0">
                <a:latin typeface="Times New Roman" panose="02020603050405020304" pitchFamily="18" charset="0"/>
              </a:rPr>
              <a:t>非      非</a:t>
            </a:r>
            <a:r>
              <a:rPr lang="en-US" altLang="zh-CN" sz="3600" b="1" dirty="0">
                <a:latin typeface="Times New Roman" panose="02020603050405020304" pitchFamily="18" charset="0"/>
              </a:rPr>
              <a:t>-</a:t>
            </a:r>
            <a:r>
              <a:rPr lang="zh-CN" altLang="en-US" sz="3600" b="1" dirty="0">
                <a:latin typeface="Times New Roman" panose="02020603050405020304" pitchFamily="18" charset="0"/>
              </a:rPr>
              <a:t>极          极</a:t>
            </a:r>
            <a:r>
              <a:rPr lang="en-US" altLang="zh-CN" sz="3600" b="1" dirty="0">
                <a:latin typeface="Times New Roman" panose="02020603050405020304" pitchFamily="18" charset="0"/>
              </a:rPr>
              <a:t>-</a:t>
            </a:r>
            <a:r>
              <a:rPr lang="zh-CN" altLang="en-US" sz="3600" b="1" dirty="0">
                <a:latin typeface="Times New Roman" panose="02020603050405020304" pitchFamily="18" charset="0"/>
              </a:rPr>
              <a:t>极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091" name="Rectangle 50"/>
          <p:cNvSpPr/>
          <p:nvPr/>
        </p:nvSpPr>
        <p:spPr>
          <a:xfrm>
            <a:off x="404813" y="1712913"/>
            <a:ext cx="223202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作用力：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092" name="Text Box 51"/>
          <p:cNvSpPr txBox="1"/>
          <p:nvPr/>
        </p:nvSpPr>
        <p:spPr>
          <a:xfrm>
            <a:off x="2700338" y="1700213"/>
            <a:ext cx="201612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色散力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093" name="Rectangle 52"/>
          <p:cNvSpPr/>
          <p:nvPr/>
        </p:nvSpPr>
        <p:spPr>
          <a:xfrm>
            <a:off x="4643438" y="1687513"/>
            <a:ext cx="2160587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色散力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094" name="Rectangle 53"/>
          <p:cNvSpPr/>
          <p:nvPr/>
        </p:nvSpPr>
        <p:spPr>
          <a:xfrm>
            <a:off x="6732588" y="1662113"/>
            <a:ext cx="230505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</a:t>
            </a:r>
            <a:r>
              <a:rPr lang="zh-CN" altLang="en-US" sz="3600" b="1" dirty="0">
                <a:latin typeface="Times New Roman" panose="02020603050405020304" pitchFamily="18" charset="0"/>
              </a:rPr>
              <a:t>色散力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095" name="Text Box 54"/>
          <p:cNvSpPr txBox="1"/>
          <p:nvPr/>
        </p:nvSpPr>
        <p:spPr>
          <a:xfrm>
            <a:off x="4598988" y="2424113"/>
            <a:ext cx="2133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诱导力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096" name="Rectangle 55"/>
          <p:cNvSpPr/>
          <p:nvPr/>
        </p:nvSpPr>
        <p:spPr>
          <a:xfrm>
            <a:off x="6769100" y="2347913"/>
            <a:ext cx="2700338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 </a:t>
            </a:r>
            <a:r>
              <a:rPr lang="zh-CN" altLang="en-US" sz="3600" b="1" dirty="0">
                <a:latin typeface="Times New Roman" panose="02020603050405020304" pitchFamily="18" charset="0"/>
              </a:rPr>
              <a:t>诱导力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097" name="Text Box 56"/>
          <p:cNvSpPr txBox="1"/>
          <p:nvPr/>
        </p:nvSpPr>
        <p:spPr>
          <a:xfrm>
            <a:off x="6897688" y="2957513"/>
            <a:ext cx="2138362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取向力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098" name="Text Box 57"/>
          <p:cNvSpPr txBox="1"/>
          <p:nvPr/>
        </p:nvSpPr>
        <p:spPr>
          <a:xfrm>
            <a:off x="395288" y="3644900"/>
            <a:ext cx="1905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主要：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099" name="Rectangle 58"/>
          <p:cNvSpPr/>
          <p:nvPr/>
        </p:nvSpPr>
        <p:spPr>
          <a:xfrm>
            <a:off x="1936750" y="3644900"/>
            <a:ext cx="15557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色散力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89100" name="Text Box 59"/>
          <p:cNvSpPr txBox="1"/>
          <p:nvPr/>
        </p:nvSpPr>
        <p:spPr>
          <a:xfrm>
            <a:off x="3881438" y="3643313"/>
            <a:ext cx="3962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FF"/>
                </a:solidFill>
                <a:latin typeface="Times New Roman" panose="02020603050405020304" pitchFamily="18" charset="0"/>
              </a:rPr>
              <a:t>M        </a:t>
            </a:r>
            <a:r>
              <a:rPr lang="zh-CN" altLang="en-US" sz="3600" b="1" dirty="0">
                <a:solidFill>
                  <a:srgbClr val="FF00FF"/>
                </a:solidFill>
                <a:latin typeface="Times New Roman" panose="02020603050405020304" pitchFamily="18" charset="0"/>
              </a:rPr>
              <a:t>色散力</a:t>
            </a:r>
            <a:endParaRPr lang="zh-CN" altLang="en-US" sz="3600" b="1" dirty="0">
              <a:solidFill>
                <a:srgbClr val="FF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101" name="Text Box 60"/>
          <p:cNvSpPr txBox="1"/>
          <p:nvPr/>
        </p:nvSpPr>
        <p:spPr>
          <a:xfrm>
            <a:off x="4491038" y="3643313"/>
            <a:ext cx="914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endParaRPr lang="en-US" altLang="zh-CN" sz="3600" b="1" dirty="0">
              <a:solidFill>
                <a:srgbClr val="FF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102" name="Rectangle 61"/>
          <p:cNvSpPr/>
          <p:nvPr/>
        </p:nvSpPr>
        <p:spPr>
          <a:xfrm>
            <a:off x="7310438" y="3743325"/>
            <a:ext cx="460375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FF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endParaRPr lang="en-US" altLang="zh-CN" sz="3600" b="1" dirty="0">
              <a:solidFill>
                <a:srgbClr val="FF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9103" name="Text Box 62"/>
          <p:cNvSpPr txBox="1"/>
          <p:nvPr/>
        </p:nvSpPr>
        <p:spPr>
          <a:xfrm>
            <a:off x="604838" y="4329113"/>
            <a:ext cx="74676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沸点  </a:t>
            </a:r>
            <a:r>
              <a:rPr lang="en-US" altLang="zh-CN" sz="3600" b="1" dirty="0">
                <a:latin typeface="Times New Roman" panose="02020603050405020304" pitchFamily="18" charset="0"/>
              </a:rPr>
              <a:t>HI      HBr       HCl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89104" name="Text Box 63"/>
          <p:cNvSpPr txBox="1"/>
          <p:nvPr/>
        </p:nvSpPr>
        <p:spPr>
          <a:xfrm>
            <a:off x="2555875" y="4318000"/>
            <a:ext cx="3505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            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89105" name="Text Box 64"/>
          <p:cNvSpPr txBox="1"/>
          <p:nvPr/>
        </p:nvSpPr>
        <p:spPr>
          <a:xfrm>
            <a:off x="404813" y="5700713"/>
            <a:ext cx="8431212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三、 氢键 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hydrogen bond</a:t>
            </a:r>
            <a:endParaRPr lang="en-US" altLang="zh-C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Text Box 2"/>
          <p:cNvSpPr txBox="1"/>
          <p:nvPr/>
        </p:nvSpPr>
        <p:spPr>
          <a:xfrm>
            <a:off x="0" y="0"/>
            <a:ext cx="5334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（一）氢键及其种类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90115" name="Text Box 3"/>
          <p:cNvSpPr txBox="1"/>
          <p:nvPr/>
        </p:nvSpPr>
        <p:spPr>
          <a:xfrm>
            <a:off x="457200" y="609600"/>
            <a:ext cx="2819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1</a:t>
            </a:r>
            <a:r>
              <a:rPr lang="zh-CN" altLang="en-US" sz="3600" b="1" dirty="0">
                <a:latin typeface="Times New Roman" panose="02020603050405020304" pitchFamily="18" charset="0"/>
              </a:rPr>
              <a:t>、定义：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90116" name="Text Box 4"/>
          <p:cNvSpPr txBox="1"/>
          <p:nvPr/>
        </p:nvSpPr>
        <p:spPr>
          <a:xfrm>
            <a:off x="3886200" y="609600"/>
            <a:ext cx="23622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X-H</a:t>
            </a: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Y</a:t>
            </a:r>
            <a:endParaRPr lang="en-US" altLang="zh-CN" sz="3600" b="1" dirty="0">
              <a:latin typeface="Times New Roman" panose="02020603050405020304" pitchFamily="18" charset="0"/>
            </a:endParaRPr>
          </a:p>
        </p:txBody>
      </p:sp>
      <p:sp>
        <p:nvSpPr>
          <p:cNvPr id="90117" name="Text Box 15"/>
          <p:cNvSpPr txBox="1"/>
          <p:nvPr/>
        </p:nvSpPr>
        <p:spPr>
          <a:xfrm>
            <a:off x="381000" y="1295400"/>
            <a:ext cx="8763000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当</a:t>
            </a:r>
            <a:r>
              <a:rPr lang="en-US" altLang="zh-CN" sz="2800" b="1" dirty="0">
                <a:latin typeface="Times New Roman" panose="02020603050405020304" pitchFamily="18" charset="0"/>
              </a:rPr>
              <a:t>H</a:t>
            </a:r>
            <a:r>
              <a:rPr lang="zh-CN" altLang="en-US" sz="2800" b="1" dirty="0">
                <a:latin typeface="Times New Roman" panose="02020603050405020304" pitchFamily="18" charset="0"/>
              </a:rPr>
              <a:t>原子与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电负性高、半径小</a:t>
            </a:r>
            <a:r>
              <a:rPr lang="zh-CN" altLang="en-US" sz="2800" b="1" dirty="0">
                <a:latin typeface="Times New Roman" panose="02020603050405020304" pitchFamily="18" charset="0"/>
              </a:rPr>
              <a:t>的</a:t>
            </a:r>
            <a:r>
              <a:rPr lang="en-US" altLang="zh-CN" sz="2800" b="1" dirty="0">
                <a:latin typeface="Times New Roman" panose="02020603050405020304" pitchFamily="18" charset="0"/>
              </a:rPr>
              <a:t>X</a:t>
            </a:r>
            <a:r>
              <a:rPr lang="zh-CN" altLang="en-US" sz="2800" b="1" dirty="0">
                <a:latin typeface="Times New Roman" panose="02020603050405020304" pitchFamily="18" charset="0"/>
              </a:rPr>
              <a:t>原子以极性共价键结合后，由于</a:t>
            </a:r>
            <a:r>
              <a:rPr lang="en-US" altLang="zh-CN" sz="2800" b="1" dirty="0">
                <a:latin typeface="Times New Roman" panose="02020603050405020304" pitchFamily="18" charset="0"/>
              </a:rPr>
              <a:t>X</a:t>
            </a:r>
            <a:r>
              <a:rPr lang="zh-CN" altLang="en-US" sz="2800" b="1" dirty="0">
                <a:latin typeface="Times New Roman" panose="02020603050405020304" pitchFamily="18" charset="0"/>
              </a:rPr>
              <a:t>原子吸引电子能力大，使</a:t>
            </a:r>
            <a:r>
              <a:rPr lang="en-US" altLang="zh-CN" sz="2800" b="1" dirty="0">
                <a:latin typeface="Times New Roman" panose="02020603050405020304" pitchFamily="18" charset="0"/>
              </a:rPr>
              <a:t>H</a:t>
            </a:r>
            <a:r>
              <a:rPr lang="zh-CN" altLang="en-US" sz="2800" b="1" dirty="0">
                <a:latin typeface="Times New Roman" panose="02020603050405020304" pitchFamily="18" charset="0"/>
              </a:rPr>
              <a:t>原子显示较强正电荷场，在与另一个电负性较强且有孤对电子的</a:t>
            </a:r>
            <a:r>
              <a:rPr lang="en-US" altLang="zh-CN" sz="2800" b="1" dirty="0">
                <a:latin typeface="Times New Roman" panose="02020603050405020304" pitchFamily="18" charset="0"/>
              </a:rPr>
              <a:t>Y</a:t>
            </a:r>
            <a:r>
              <a:rPr lang="zh-CN" altLang="en-US" sz="2800" b="1" dirty="0">
                <a:latin typeface="Times New Roman" panose="02020603050405020304" pitchFamily="18" charset="0"/>
              </a:rPr>
              <a:t>原子接触时，产生的</a:t>
            </a:r>
            <a:r>
              <a:rPr lang="zh-CN" altLang="en-US" sz="2800" b="1" dirty="0">
                <a:solidFill>
                  <a:srgbClr val="FF00FF"/>
                </a:solidFill>
                <a:latin typeface="Times New Roman" panose="02020603050405020304" pitchFamily="18" charset="0"/>
              </a:rPr>
              <a:t>静电吸引</a:t>
            </a:r>
            <a:r>
              <a:rPr lang="zh-CN" altLang="en-US" sz="2800" b="1" dirty="0">
                <a:latin typeface="Times New Roman" panose="02020603050405020304" pitchFamily="18" charset="0"/>
              </a:rPr>
              <a:t>称为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氢键</a:t>
            </a:r>
            <a:r>
              <a:rPr lang="zh-CN" altLang="en-US" sz="2800" b="1" dirty="0">
                <a:latin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90118" name="Text Box 16"/>
          <p:cNvSpPr txBox="1"/>
          <p:nvPr/>
        </p:nvSpPr>
        <p:spPr>
          <a:xfrm>
            <a:off x="469900" y="3073400"/>
            <a:ext cx="3429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Times New Roman" panose="02020603050405020304" pitchFamily="18" charset="0"/>
              </a:rPr>
              <a:t>、条件：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90119" name="Text Box 17"/>
          <p:cNvSpPr txBox="1"/>
          <p:nvPr/>
        </p:nvSpPr>
        <p:spPr>
          <a:xfrm>
            <a:off x="2489200" y="3073400"/>
            <a:ext cx="6248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X</a:t>
            </a:r>
            <a:r>
              <a:rPr lang="zh-CN" altLang="en-US" sz="3600" b="1" dirty="0">
                <a:latin typeface="Times New Roman" panose="02020603050405020304" pitchFamily="18" charset="0"/>
              </a:rPr>
              <a:t>、</a:t>
            </a:r>
            <a:r>
              <a:rPr lang="en-US" altLang="zh-CN" sz="3600" b="1" dirty="0">
                <a:latin typeface="Times New Roman" panose="02020603050405020304" pitchFamily="18" charset="0"/>
              </a:rPr>
              <a:t>Y </a:t>
            </a:r>
            <a:r>
              <a:rPr lang="zh-CN" altLang="zh-CN" sz="3600" b="1" dirty="0">
                <a:latin typeface="Times New Roman" panose="02020603050405020304" pitchFamily="18" charset="0"/>
              </a:rPr>
              <a:t>电负性大、半径小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90120" name="Text Box 18"/>
          <p:cNvSpPr txBox="1"/>
          <p:nvPr/>
        </p:nvSpPr>
        <p:spPr>
          <a:xfrm>
            <a:off x="2357438" y="3643313"/>
            <a:ext cx="4429125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Y  =  F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N）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21" name="Text Box 19"/>
          <p:cNvSpPr txBox="1"/>
          <p:nvPr/>
        </p:nvSpPr>
        <p:spPr>
          <a:xfrm>
            <a:off x="457200" y="4106863"/>
            <a:ext cx="3962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Times New Roman" panose="02020603050405020304" pitchFamily="18" charset="0"/>
              </a:rPr>
              <a:t>、</a:t>
            </a:r>
            <a:r>
              <a:rPr lang="zh-CN" altLang="en-US" sz="3600" b="1" dirty="0">
                <a:solidFill>
                  <a:srgbClr val="FF00FF"/>
                </a:solidFill>
                <a:latin typeface="Times New Roman" panose="02020603050405020304" pitchFamily="18" charset="0"/>
              </a:rPr>
              <a:t>本质</a:t>
            </a:r>
            <a:r>
              <a:rPr lang="zh-CN" altLang="en-US" sz="3600" b="1" dirty="0">
                <a:latin typeface="Times New Roman" panose="02020603050405020304" pitchFamily="18" charset="0"/>
              </a:rPr>
              <a:t>：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90122" name="Text Box 20"/>
          <p:cNvSpPr txBox="1"/>
          <p:nvPr/>
        </p:nvSpPr>
        <p:spPr>
          <a:xfrm>
            <a:off x="2568575" y="4117975"/>
            <a:ext cx="3048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静电吸引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90123" name="Text Box 26"/>
          <p:cNvSpPr txBox="1"/>
          <p:nvPr/>
        </p:nvSpPr>
        <p:spPr>
          <a:xfrm>
            <a:off x="381000" y="4800600"/>
            <a:ext cx="6096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4</a:t>
            </a:r>
            <a:r>
              <a:rPr lang="zh-CN" altLang="en-US" sz="3600" b="1" dirty="0">
                <a:latin typeface="Times New Roman" panose="02020603050405020304" pitchFamily="18" charset="0"/>
              </a:rPr>
              <a:t>、氢键的类型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sp>
        <p:nvSpPr>
          <p:cNvPr id="90124" name="Text Box 27"/>
          <p:cNvSpPr txBox="1"/>
          <p:nvPr/>
        </p:nvSpPr>
        <p:spPr>
          <a:xfrm>
            <a:off x="381000" y="5426075"/>
            <a:ext cx="914400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latin typeface="Times New Roman" panose="02020603050405020304" pitchFamily="18" charset="0"/>
              </a:rPr>
              <a:t>氢键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grpSp>
        <p:nvGrpSpPr>
          <p:cNvPr id="90125" name="Group 28"/>
          <p:cNvGrpSpPr/>
          <p:nvPr/>
        </p:nvGrpSpPr>
        <p:grpSpPr>
          <a:xfrm>
            <a:off x="990600" y="5802313"/>
            <a:ext cx="457200" cy="762000"/>
            <a:chOff x="1344" y="2544"/>
            <a:chExt cx="192" cy="288"/>
          </a:xfrm>
        </p:grpSpPr>
        <p:sp>
          <p:nvSpPr>
            <p:cNvPr id="90133" name="Line 29"/>
            <p:cNvSpPr/>
            <p:nvPr/>
          </p:nvSpPr>
          <p:spPr>
            <a:xfrm flipV="1">
              <a:off x="1344" y="2544"/>
              <a:ext cx="192" cy="144"/>
            </a:xfrm>
            <a:prstGeom prst="line">
              <a:avLst/>
            </a:prstGeom>
            <a:ln w="476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34" name="Line 30"/>
            <p:cNvSpPr/>
            <p:nvPr/>
          </p:nvSpPr>
          <p:spPr>
            <a:xfrm>
              <a:off x="1344" y="2688"/>
              <a:ext cx="192" cy="144"/>
            </a:xfrm>
            <a:prstGeom prst="line">
              <a:avLst/>
            </a:prstGeom>
            <a:ln w="476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0126" name="Group 36"/>
          <p:cNvGrpSpPr/>
          <p:nvPr/>
        </p:nvGrpSpPr>
        <p:grpSpPr>
          <a:xfrm>
            <a:off x="1447800" y="5345113"/>
            <a:ext cx="2057400" cy="1430337"/>
            <a:chOff x="768" y="3120"/>
            <a:chExt cx="1296" cy="901"/>
          </a:xfrm>
        </p:grpSpPr>
        <p:sp>
          <p:nvSpPr>
            <p:cNvPr id="90131" name="Text Box 31"/>
            <p:cNvSpPr txBox="1"/>
            <p:nvPr/>
          </p:nvSpPr>
          <p:spPr>
            <a:xfrm>
              <a:off x="768" y="3120"/>
              <a:ext cx="1296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3600" b="1" dirty="0">
                  <a:latin typeface="Times New Roman" panose="02020603050405020304" pitchFamily="18" charset="0"/>
                </a:rPr>
                <a:t>分子间</a:t>
              </a:r>
              <a:endParaRPr lang="zh-CN" altLang="en-US" sz="3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0132" name="Rectangle 34"/>
            <p:cNvSpPr/>
            <p:nvPr/>
          </p:nvSpPr>
          <p:spPr>
            <a:xfrm>
              <a:off x="768" y="3617"/>
              <a:ext cx="980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3600" b="1" dirty="0">
                  <a:latin typeface="Times New Roman" panose="02020603050405020304" pitchFamily="18" charset="0"/>
                </a:rPr>
                <a:t>分子内</a:t>
              </a:r>
              <a:endParaRPr lang="zh-CN" altLang="en-US" sz="36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0127" name="Text Box 37"/>
          <p:cNvSpPr txBox="1"/>
          <p:nvPr/>
        </p:nvSpPr>
        <p:spPr>
          <a:xfrm>
            <a:off x="3352800" y="5726113"/>
            <a:ext cx="5257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X</a:t>
            </a:r>
            <a:r>
              <a:rPr lang="zh-CN" altLang="en-US" sz="3600" b="1" dirty="0">
                <a:latin typeface="Times New Roman" panose="02020603050405020304" pitchFamily="18" charset="0"/>
              </a:rPr>
              <a:t>、</a:t>
            </a:r>
            <a:r>
              <a:rPr lang="en-US" altLang="zh-CN" sz="3600" b="1" dirty="0">
                <a:latin typeface="Times New Roman" panose="02020603050405020304" pitchFamily="18" charset="0"/>
              </a:rPr>
              <a:t>Y            </a:t>
            </a:r>
            <a:r>
              <a:rPr lang="zh-CN" altLang="en-US" sz="3600" b="1" dirty="0">
                <a:latin typeface="Times New Roman" panose="02020603050405020304" pitchFamily="18" charset="0"/>
              </a:rPr>
              <a:t>分子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  <p:grpSp>
        <p:nvGrpSpPr>
          <p:cNvPr id="90128" name="Group 39"/>
          <p:cNvGrpSpPr/>
          <p:nvPr/>
        </p:nvGrpSpPr>
        <p:grpSpPr>
          <a:xfrm>
            <a:off x="4724400" y="5421313"/>
            <a:ext cx="1600200" cy="1354137"/>
            <a:chOff x="2736" y="3072"/>
            <a:chExt cx="1008" cy="853"/>
          </a:xfrm>
        </p:grpSpPr>
        <p:sp>
          <p:nvSpPr>
            <p:cNvPr id="90129" name="Text Box 33"/>
            <p:cNvSpPr txBox="1"/>
            <p:nvPr/>
          </p:nvSpPr>
          <p:spPr>
            <a:xfrm>
              <a:off x="2736" y="3072"/>
              <a:ext cx="1008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3600" b="1" dirty="0">
                  <a:latin typeface="Times New Roman" panose="02020603050405020304" pitchFamily="18" charset="0"/>
                </a:rPr>
                <a:t>不同</a:t>
              </a:r>
              <a:endParaRPr lang="zh-CN" altLang="en-US" sz="3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0130" name="Rectangle 38"/>
            <p:cNvSpPr/>
            <p:nvPr/>
          </p:nvSpPr>
          <p:spPr>
            <a:xfrm>
              <a:off x="2784" y="3521"/>
              <a:ext cx="692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3600" b="1" dirty="0">
                  <a:latin typeface="Times New Roman" panose="02020603050405020304" pitchFamily="18" charset="0"/>
                </a:rPr>
                <a:t>同一</a:t>
              </a:r>
              <a:endParaRPr lang="zh-CN" altLang="en-US" sz="3600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138" name="Picture 7" descr="本04图11-18"/>
          <p:cNvPicPr>
            <a:picLocks noChangeAspect="1"/>
          </p:cNvPicPr>
          <p:nvPr/>
        </p:nvPicPr>
        <p:blipFill>
          <a:blip r:embed="rId1">
            <a:lum contrast="48000"/>
          </a:blip>
          <a:stretch>
            <a:fillRect/>
          </a:stretch>
        </p:blipFill>
        <p:spPr>
          <a:xfrm>
            <a:off x="431800" y="331788"/>
            <a:ext cx="4114800" cy="3783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39" name="Picture 8" descr="本04图11-19"/>
          <p:cNvPicPr>
            <a:picLocks noChangeAspect="1"/>
          </p:cNvPicPr>
          <p:nvPr/>
        </p:nvPicPr>
        <p:blipFill>
          <a:blip r:embed="rId2">
            <a:lum contrast="60000"/>
          </a:blip>
          <a:stretch>
            <a:fillRect/>
          </a:stretch>
        </p:blipFill>
        <p:spPr>
          <a:xfrm>
            <a:off x="4346575" y="1203325"/>
            <a:ext cx="4572000" cy="300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0" name="Text Box 9"/>
          <p:cNvSpPr txBox="1"/>
          <p:nvPr/>
        </p:nvSpPr>
        <p:spPr>
          <a:xfrm>
            <a:off x="457200" y="4267200"/>
            <a:ext cx="8229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(</a:t>
            </a:r>
            <a:r>
              <a:rPr lang="zh-CN" altLang="en-US" sz="4400" b="1" dirty="0">
                <a:latin typeface="Times New Roman" panose="02020603050405020304" pitchFamily="18" charset="0"/>
              </a:rPr>
              <a:t>二</a:t>
            </a:r>
            <a:r>
              <a:rPr lang="en-US" altLang="zh-CN" sz="4400" b="1" dirty="0">
                <a:latin typeface="Times New Roman" panose="02020603050405020304" pitchFamily="18" charset="0"/>
              </a:rPr>
              <a:t>)</a:t>
            </a:r>
            <a:r>
              <a:rPr lang="zh-CN" altLang="en-US" sz="4400" b="1" dirty="0">
                <a:latin typeface="Times New Roman" panose="02020603050405020304" pitchFamily="18" charset="0"/>
              </a:rPr>
              <a:t>氢键的特征及作用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91141" name="Text Box 10"/>
          <p:cNvSpPr txBox="1"/>
          <p:nvPr/>
        </p:nvSpPr>
        <p:spPr>
          <a:xfrm>
            <a:off x="609600" y="4876800"/>
            <a:ext cx="35814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1</a:t>
            </a:r>
            <a:r>
              <a:rPr lang="zh-CN" altLang="en-US" sz="4400" b="1" dirty="0">
                <a:latin typeface="Times New Roman" panose="02020603050405020304" pitchFamily="18" charset="0"/>
              </a:rPr>
              <a:t>、特征：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91142" name="Text Box 11"/>
          <p:cNvSpPr txBox="1"/>
          <p:nvPr/>
        </p:nvSpPr>
        <p:spPr>
          <a:xfrm>
            <a:off x="2819400" y="4876800"/>
            <a:ext cx="3657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(1)</a:t>
            </a:r>
            <a:r>
              <a:rPr lang="zh-CN" altLang="en-US" sz="4400" b="1" dirty="0">
                <a:latin typeface="Times New Roman" panose="02020603050405020304" pitchFamily="18" charset="0"/>
              </a:rPr>
              <a:t>饱和性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  <p:sp>
        <p:nvSpPr>
          <p:cNvPr id="91143" name="Rectangle 12"/>
          <p:cNvSpPr/>
          <p:nvPr/>
        </p:nvSpPr>
        <p:spPr>
          <a:xfrm>
            <a:off x="5148263" y="4911725"/>
            <a:ext cx="3349625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</a:rPr>
              <a:t>和方向性</a:t>
            </a:r>
            <a:r>
              <a:rPr lang="en-US" altLang="zh-CN" sz="4400" b="1" dirty="0">
                <a:latin typeface="Times New Roman" panose="02020603050405020304" pitchFamily="18" charset="0"/>
              </a:rPr>
              <a:t>(</a:t>
            </a:r>
            <a:r>
              <a:rPr lang="zh-CN" altLang="en-US" sz="4400" b="1" dirty="0">
                <a:latin typeface="Times New Roman" panose="02020603050405020304" pitchFamily="18" charset="0"/>
              </a:rPr>
              <a:t>间</a:t>
            </a:r>
            <a:r>
              <a:rPr lang="en-US" altLang="zh-CN" sz="4400" b="1" dirty="0">
                <a:latin typeface="Times New Roman" panose="02020603050405020304" pitchFamily="18" charset="0"/>
              </a:rPr>
              <a:t>)</a:t>
            </a:r>
            <a:endParaRPr lang="en-US" altLang="zh-CN" sz="4400" b="1" dirty="0">
              <a:latin typeface="Times New Roman" panose="02020603050405020304" pitchFamily="18" charset="0"/>
            </a:endParaRPr>
          </a:p>
        </p:txBody>
      </p:sp>
      <p:sp>
        <p:nvSpPr>
          <p:cNvPr id="91144" name="Text Box 13"/>
          <p:cNvSpPr txBox="1"/>
          <p:nvPr/>
        </p:nvSpPr>
        <p:spPr>
          <a:xfrm>
            <a:off x="2819400" y="5562600"/>
            <a:ext cx="50292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latin typeface="Times New Roman" panose="02020603050405020304" pitchFamily="18" charset="0"/>
              </a:rPr>
              <a:t>(2)</a:t>
            </a:r>
            <a:r>
              <a:rPr lang="zh-CN" altLang="en-US" sz="4400" b="1" dirty="0">
                <a:latin typeface="Times New Roman" panose="02020603050405020304" pitchFamily="18" charset="0"/>
              </a:rPr>
              <a:t>分子间作用力</a:t>
            </a:r>
            <a:endParaRPr lang="zh-CN" altLang="en-US" sz="4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Text Box 72"/>
          <p:cNvSpPr txBox="1"/>
          <p:nvPr/>
        </p:nvSpPr>
        <p:spPr>
          <a:xfrm>
            <a:off x="533400" y="304800"/>
            <a:ext cx="49530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</a:rPr>
              <a:t>2</a:t>
            </a:r>
            <a:r>
              <a:rPr lang="zh-CN" altLang="en-US" sz="4000" b="1" dirty="0">
                <a:latin typeface="Times New Roman" panose="02020603050405020304" pitchFamily="18" charset="0"/>
              </a:rPr>
              <a:t>、氢键与性质</a:t>
            </a:r>
            <a:endParaRPr lang="zh-CN" altLang="en-US" sz="4000" b="1" dirty="0">
              <a:latin typeface="Times New Roman" panose="02020603050405020304" pitchFamily="18" charset="0"/>
            </a:endParaRPr>
          </a:p>
        </p:txBody>
      </p:sp>
      <p:sp>
        <p:nvSpPr>
          <p:cNvPr id="92163" name="Text Box 73"/>
          <p:cNvSpPr txBox="1"/>
          <p:nvPr/>
        </p:nvSpPr>
        <p:spPr>
          <a:xfrm>
            <a:off x="-38100" y="990600"/>
            <a:ext cx="889635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</a:rPr>
              <a:t>（</a:t>
            </a:r>
            <a:r>
              <a:rPr lang="en-US" altLang="zh-CN" sz="4000" b="1" dirty="0">
                <a:latin typeface="Times New Roman" panose="02020603050405020304" pitchFamily="18" charset="0"/>
              </a:rPr>
              <a:t>1</a:t>
            </a:r>
            <a:r>
              <a:rPr lang="zh-CN" altLang="en-US" sz="4000" b="1" dirty="0">
                <a:latin typeface="Times New Roman" panose="02020603050405020304" pitchFamily="18" charset="0"/>
              </a:rPr>
              <a:t>）间氢键 </a:t>
            </a:r>
            <a:r>
              <a:rPr lang="en-US" altLang="zh-CN" sz="4000" b="1" dirty="0">
                <a:latin typeface="Times New Roman" panose="02020603050405020304" pitchFamily="18" charset="0"/>
              </a:rPr>
              <a:t>intermolecular mp   bp</a:t>
            </a:r>
            <a:endParaRPr lang="en-US" altLang="zh-CN" sz="4000" b="1" dirty="0">
              <a:latin typeface="Times New Roman" panose="02020603050405020304" pitchFamily="18" charset="0"/>
            </a:endParaRPr>
          </a:p>
        </p:txBody>
      </p:sp>
      <p:sp>
        <p:nvSpPr>
          <p:cNvPr id="92164" name="Text Box 74"/>
          <p:cNvSpPr txBox="1"/>
          <p:nvPr/>
        </p:nvSpPr>
        <p:spPr>
          <a:xfrm>
            <a:off x="6962775" y="1143000"/>
            <a:ext cx="23622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     </a:t>
            </a:r>
            <a:endParaRPr lang="en-US" altLang="zh-CN" sz="4000" b="1" dirty="0">
              <a:latin typeface="Times New Roman" panose="02020603050405020304" pitchFamily="18" charset="0"/>
            </a:endParaRPr>
          </a:p>
        </p:txBody>
      </p:sp>
      <p:grpSp>
        <p:nvGrpSpPr>
          <p:cNvPr id="92165" name="组合 20"/>
          <p:cNvGrpSpPr/>
          <p:nvPr/>
        </p:nvGrpSpPr>
        <p:grpSpPr>
          <a:xfrm>
            <a:off x="0" y="2792413"/>
            <a:ext cx="8929688" cy="779462"/>
            <a:chOff x="0" y="2435362"/>
            <a:chExt cx="8929688" cy="779324"/>
          </a:xfrm>
        </p:grpSpPr>
        <p:sp>
          <p:nvSpPr>
            <p:cNvPr id="92178" name="Text Box 75"/>
            <p:cNvSpPr txBox="1"/>
            <p:nvPr/>
          </p:nvSpPr>
          <p:spPr>
            <a:xfrm>
              <a:off x="0" y="2435362"/>
              <a:ext cx="8501063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40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4000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sz="4000" b="1" dirty="0">
                  <a:latin typeface="Times New Roman" panose="02020603050405020304" pitchFamily="18" charset="0"/>
                </a:rPr>
                <a:t>） </a:t>
              </a:r>
              <a:r>
                <a:rPr lang="zh-CN" altLang="en-US" sz="3600" b="1" dirty="0">
                  <a:latin typeface="Times New Roman" panose="02020603050405020304" pitchFamily="18" charset="0"/>
                </a:rPr>
                <a:t>溶剂与溶质间氢键</a:t>
              </a:r>
              <a:r>
                <a:rPr lang="en-US" altLang="zh-CN" sz="3600" b="1" dirty="0">
                  <a:latin typeface="Times New Roman" panose="02020603050405020304" pitchFamily="18" charset="0"/>
                </a:rPr>
                <a:t>s</a:t>
              </a:r>
              <a:r>
                <a:rPr lang="zh-CN" altLang="en-US" sz="3600" b="1" dirty="0">
                  <a:latin typeface="Times New Roman" panose="02020603050405020304" pitchFamily="18" charset="0"/>
                </a:rPr>
                <a:t>（溶解度）</a:t>
              </a:r>
              <a:endParaRPr lang="zh-CN" altLang="en-US" sz="36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2179" name="Text Box 76"/>
            <p:cNvSpPr txBox="1"/>
            <p:nvPr/>
          </p:nvSpPr>
          <p:spPr>
            <a:xfrm>
              <a:off x="7862888" y="2513011"/>
              <a:ext cx="1066800" cy="7016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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2166" name="组合 19"/>
          <p:cNvGrpSpPr/>
          <p:nvPr/>
        </p:nvGrpSpPr>
        <p:grpSpPr>
          <a:xfrm>
            <a:off x="714375" y="1835150"/>
            <a:ext cx="8001000" cy="665163"/>
            <a:chOff x="571472" y="3068421"/>
            <a:chExt cx="8001056" cy="665598"/>
          </a:xfrm>
        </p:grpSpPr>
        <p:sp>
          <p:nvSpPr>
            <p:cNvPr id="92175" name="Rectangle 110"/>
            <p:cNvSpPr/>
            <p:nvPr/>
          </p:nvSpPr>
          <p:spPr>
            <a:xfrm>
              <a:off x="571472" y="3071810"/>
              <a:ext cx="3470822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zh-CN" sz="36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3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O</a:t>
              </a:r>
              <a:r>
                <a:rPr lang="zh-CN" altLang="en-US" sz="3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、</a:t>
              </a:r>
              <a:r>
                <a:rPr lang="en-US" altLang="zh-CN" sz="3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NH</a:t>
              </a:r>
              <a:r>
                <a:rPr lang="en-US" altLang="zh-CN" sz="36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r>
                <a:rPr lang="zh-CN" altLang="en-US" sz="3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、</a:t>
              </a:r>
              <a:r>
                <a:rPr lang="en-US" altLang="zh-CN" sz="3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HF</a:t>
              </a:r>
              <a:endPara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176" name="Rectangle 112"/>
            <p:cNvSpPr/>
            <p:nvPr/>
          </p:nvSpPr>
          <p:spPr>
            <a:xfrm>
              <a:off x="4218451" y="3087688"/>
              <a:ext cx="4354077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36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同族其他元素氢化物</a:t>
              </a:r>
              <a:endPara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177" name="Rectangle 113"/>
            <p:cNvSpPr/>
            <p:nvPr/>
          </p:nvSpPr>
          <p:spPr>
            <a:xfrm>
              <a:off x="3965574" y="3068421"/>
              <a:ext cx="437940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</a:t>
              </a:r>
              <a:endPara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92167" name="Rectangle 114"/>
          <p:cNvSpPr/>
          <p:nvPr/>
        </p:nvSpPr>
        <p:spPr>
          <a:xfrm>
            <a:off x="0" y="3929063"/>
            <a:ext cx="6907213" cy="708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）间氢键作用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&gt;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分子内氢键</a:t>
            </a:r>
            <a:endParaRPr lang="zh-CN" altLang="en-US" sz="4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2168" name="Group 116"/>
          <p:cNvGrpSpPr/>
          <p:nvPr/>
        </p:nvGrpSpPr>
        <p:grpSpPr>
          <a:xfrm>
            <a:off x="0" y="4786313"/>
            <a:ext cx="7010400" cy="1290637"/>
            <a:chOff x="-49" y="1440"/>
            <a:chExt cx="4416" cy="813"/>
          </a:xfrm>
        </p:grpSpPr>
        <p:sp>
          <p:nvSpPr>
            <p:cNvPr id="92173" name="Text Box 117"/>
            <p:cNvSpPr txBox="1"/>
            <p:nvPr/>
          </p:nvSpPr>
          <p:spPr>
            <a:xfrm>
              <a:off x="-49" y="1440"/>
              <a:ext cx="441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40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4000" b="1" dirty="0">
                  <a:latin typeface="Times New Roman" panose="02020603050405020304" pitchFamily="18" charset="0"/>
                </a:rPr>
                <a:t>4</a:t>
              </a:r>
              <a:r>
                <a:rPr lang="zh-CN" altLang="en-US" sz="4000" b="1" dirty="0">
                  <a:latin typeface="Times New Roman" panose="02020603050405020304" pitchFamily="18" charset="0"/>
                </a:rPr>
                <a:t>）内氢键   极性溶剂    </a:t>
              </a:r>
              <a:r>
                <a:rPr lang="en-US" altLang="zh-CN" sz="4000" b="1" dirty="0">
                  <a:latin typeface="Times New Roman" panose="02020603050405020304" pitchFamily="18" charset="0"/>
                </a:rPr>
                <a:t>s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2174" name="Rectangle 118"/>
            <p:cNvSpPr/>
            <p:nvPr/>
          </p:nvSpPr>
          <p:spPr>
            <a:xfrm>
              <a:off x="1755" y="1807"/>
              <a:ext cx="2025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4000" b="1" dirty="0">
                  <a:latin typeface="Times New Roman" panose="02020603050405020304" pitchFamily="18" charset="0"/>
                </a:rPr>
                <a:t>非极性溶剂  </a:t>
              </a:r>
              <a:r>
                <a:rPr lang="en-US" altLang="zh-CN" sz="4000" b="1" dirty="0">
                  <a:latin typeface="Times New Roman" panose="02020603050405020304" pitchFamily="18" charset="0"/>
                </a:rPr>
                <a:t>s</a:t>
              </a:r>
              <a:endParaRPr lang="en-US" altLang="zh-CN" sz="4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2169" name="Text Box 122"/>
          <p:cNvSpPr txBox="1"/>
          <p:nvPr/>
        </p:nvSpPr>
        <p:spPr>
          <a:xfrm>
            <a:off x="1611313" y="5375275"/>
            <a:ext cx="151288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溶质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92170" name="Text Box 124"/>
          <p:cNvSpPr txBox="1"/>
          <p:nvPr/>
        </p:nvSpPr>
        <p:spPr>
          <a:xfrm>
            <a:off x="6724650" y="4868863"/>
            <a:ext cx="9906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</a:t>
            </a:r>
            <a:endParaRPr lang="en-US" altLang="zh-CN" sz="4000" b="1" dirty="0">
              <a:latin typeface="Times New Roman" panose="02020603050405020304" pitchFamily="18" charset="0"/>
            </a:endParaRPr>
          </a:p>
        </p:txBody>
      </p:sp>
      <p:sp>
        <p:nvSpPr>
          <p:cNvPr id="92171" name="Rectangle 125"/>
          <p:cNvSpPr/>
          <p:nvPr/>
        </p:nvSpPr>
        <p:spPr>
          <a:xfrm>
            <a:off x="6727825" y="5495925"/>
            <a:ext cx="490538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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2172" name="Text Box 36"/>
          <p:cNvSpPr txBox="1"/>
          <p:nvPr/>
        </p:nvSpPr>
        <p:spPr>
          <a:xfrm>
            <a:off x="714375" y="6329363"/>
            <a:ext cx="8183563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作业</a:t>
            </a:r>
            <a:r>
              <a:rPr lang="en-US" altLang="zh-CN" sz="2400" b="1" dirty="0">
                <a:latin typeface="Times New Roman" panose="02020603050405020304" pitchFamily="18" charset="0"/>
              </a:rPr>
              <a:t>:p270-5,18;</a:t>
            </a:r>
            <a:r>
              <a:rPr lang="zh-CN" altLang="en-US" sz="2400" b="1" dirty="0">
                <a:latin typeface="Times New Roman" panose="02020603050405020304" pitchFamily="18" charset="0"/>
              </a:rPr>
              <a:t>单元测试：一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</a:rPr>
              <a:t>；二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</a:rPr>
              <a:t>5-8</a:t>
            </a:r>
            <a:r>
              <a:rPr lang="zh-CN" altLang="en-US" sz="2400" b="1" dirty="0">
                <a:latin typeface="Times New Roman" panose="02020603050405020304" pitchFamily="18" charset="0"/>
              </a:rPr>
              <a:t>；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3186" name="Group 3"/>
          <p:cNvGrpSpPr/>
          <p:nvPr/>
        </p:nvGrpSpPr>
        <p:grpSpPr>
          <a:xfrm>
            <a:off x="609600" y="1905000"/>
            <a:ext cx="8123238" cy="2895600"/>
            <a:chOff x="240" y="2064"/>
            <a:chExt cx="5117" cy="1824"/>
          </a:xfrm>
        </p:grpSpPr>
        <p:grpSp>
          <p:nvGrpSpPr>
            <p:cNvPr id="93189" name="Group 4"/>
            <p:cNvGrpSpPr/>
            <p:nvPr/>
          </p:nvGrpSpPr>
          <p:grpSpPr>
            <a:xfrm>
              <a:off x="384" y="2064"/>
              <a:ext cx="1867" cy="724"/>
              <a:chOff x="101" y="2064"/>
              <a:chExt cx="1867" cy="724"/>
            </a:xfrm>
          </p:grpSpPr>
          <p:grpSp>
            <p:nvGrpSpPr>
              <p:cNvPr id="93205" name="Group 5"/>
              <p:cNvGrpSpPr/>
              <p:nvPr/>
            </p:nvGrpSpPr>
            <p:grpSpPr>
              <a:xfrm>
                <a:off x="101" y="2127"/>
                <a:ext cx="528" cy="513"/>
                <a:chOff x="3420" y="9240"/>
                <a:chExt cx="336" cy="238"/>
              </a:xfrm>
            </p:grpSpPr>
            <p:grpSp>
              <p:nvGrpSpPr>
                <p:cNvPr id="93208" name="Group 6"/>
                <p:cNvGrpSpPr/>
                <p:nvPr/>
              </p:nvGrpSpPr>
              <p:grpSpPr>
                <a:xfrm>
                  <a:off x="3420" y="9240"/>
                  <a:ext cx="210" cy="238"/>
                  <a:chOff x="3749" y="9236"/>
                  <a:chExt cx="210" cy="238"/>
                </a:xfrm>
              </p:grpSpPr>
              <p:sp>
                <p:nvSpPr>
                  <p:cNvPr id="93211" name="AutoShape 7"/>
                  <p:cNvSpPr/>
                  <p:nvPr/>
                </p:nvSpPr>
                <p:spPr>
                  <a:xfrm rot="5400000">
                    <a:off x="3735" y="9250"/>
                    <a:ext cx="238" cy="210"/>
                  </a:xfrm>
                  <a:prstGeom prst="hexagon">
                    <a:avLst>
                      <a:gd name="adj" fmla="val 28333"/>
                      <a:gd name="vf" fmla="val 115470"/>
                    </a:avLst>
                  </a:prstGeom>
                  <a:solidFill>
                    <a:srgbClr val="FFFFFF"/>
                  </a:solidFill>
                  <a:ln w="57150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l"/>
                      <a:defRPr sz="3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92150" indent="-34798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26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987425" indent="-294005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0000"/>
                      <a:buFont typeface="Wingdings" panose="05000000000000000000" pitchFamily="2" charset="2"/>
                      <a:buChar char="l"/>
                      <a:defRPr sz="23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281430" indent="-2921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1598930" indent="-31623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 dirty="0"/>
                  </a:p>
                </p:txBody>
              </p:sp>
              <p:sp>
                <p:nvSpPr>
                  <p:cNvPr id="93212" name="Oval 8"/>
                  <p:cNvSpPr/>
                  <p:nvPr/>
                </p:nvSpPr>
                <p:spPr>
                  <a:xfrm>
                    <a:off x="3802" y="9305"/>
                    <a:ext cx="113" cy="11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571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l"/>
                      <a:defRPr sz="3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92150" indent="-34798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26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987425" indent="-294005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0000"/>
                      <a:buFont typeface="Wingdings" panose="05000000000000000000" pitchFamily="2" charset="2"/>
                      <a:buChar char="l"/>
                      <a:defRPr sz="23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281430" indent="-2921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1598930" indent="-31623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 dirty="0"/>
                  </a:p>
                </p:txBody>
              </p:sp>
            </p:grpSp>
            <p:sp>
              <p:nvSpPr>
                <p:cNvPr id="93209" name="Line 9"/>
                <p:cNvSpPr/>
                <p:nvPr/>
              </p:nvSpPr>
              <p:spPr>
                <a:xfrm>
                  <a:off x="3643" y="9294"/>
                  <a:ext cx="113" cy="0"/>
                </a:xfrm>
                <a:prstGeom prst="line">
                  <a:avLst/>
                </a:prstGeom>
                <a:ln w="571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93210" name="Line 10"/>
                <p:cNvSpPr/>
                <p:nvPr/>
              </p:nvSpPr>
              <p:spPr>
                <a:xfrm>
                  <a:off x="3637" y="9424"/>
                  <a:ext cx="113" cy="0"/>
                </a:xfrm>
                <a:prstGeom prst="line">
                  <a:avLst/>
                </a:prstGeom>
                <a:ln w="571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93206" name="Text Box 11"/>
              <p:cNvSpPr txBox="1"/>
              <p:nvPr/>
            </p:nvSpPr>
            <p:spPr>
              <a:xfrm>
                <a:off x="581" y="2304"/>
                <a:ext cx="1387" cy="4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4000" b="1" dirty="0">
                    <a:latin typeface="Times New Roman" panose="02020603050405020304" pitchFamily="18" charset="0"/>
                  </a:rPr>
                  <a:t>CHO</a:t>
                </a:r>
                <a:endParaRPr lang="en-US" altLang="zh-CN" sz="4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207" name="Text Box 12"/>
              <p:cNvSpPr txBox="1"/>
              <p:nvPr/>
            </p:nvSpPr>
            <p:spPr>
              <a:xfrm>
                <a:off x="581" y="2064"/>
                <a:ext cx="672" cy="4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4000" b="1" dirty="0">
                    <a:latin typeface="Times New Roman" panose="02020603050405020304" pitchFamily="18" charset="0"/>
                  </a:rPr>
                  <a:t>OH</a:t>
                </a:r>
                <a:endParaRPr lang="en-US" altLang="zh-CN" sz="4000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93190" name="Group 13"/>
            <p:cNvGrpSpPr/>
            <p:nvPr/>
          </p:nvGrpSpPr>
          <p:grpSpPr>
            <a:xfrm>
              <a:off x="1344" y="3024"/>
              <a:ext cx="2640" cy="494"/>
              <a:chOff x="3120" y="2688"/>
              <a:chExt cx="2640" cy="494"/>
            </a:xfrm>
          </p:grpSpPr>
          <p:grpSp>
            <p:nvGrpSpPr>
              <p:cNvPr id="93197" name="Group 14"/>
              <p:cNvGrpSpPr/>
              <p:nvPr/>
            </p:nvGrpSpPr>
            <p:grpSpPr>
              <a:xfrm>
                <a:off x="3780" y="2736"/>
                <a:ext cx="757" cy="298"/>
                <a:chOff x="6166" y="9410"/>
                <a:chExt cx="481" cy="210"/>
              </a:xfrm>
            </p:grpSpPr>
            <p:grpSp>
              <p:nvGrpSpPr>
                <p:cNvPr id="93200" name="Group 15"/>
                <p:cNvGrpSpPr/>
                <p:nvPr/>
              </p:nvGrpSpPr>
              <p:grpSpPr>
                <a:xfrm rot="5400000">
                  <a:off x="6300" y="9396"/>
                  <a:ext cx="210" cy="238"/>
                  <a:chOff x="3749" y="9236"/>
                  <a:chExt cx="210" cy="238"/>
                </a:xfrm>
              </p:grpSpPr>
              <p:sp>
                <p:nvSpPr>
                  <p:cNvPr id="93203" name="AutoShape 16"/>
                  <p:cNvSpPr/>
                  <p:nvPr/>
                </p:nvSpPr>
                <p:spPr>
                  <a:xfrm rot="5400000">
                    <a:off x="3735" y="9250"/>
                    <a:ext cx="238" cy="210"/>
                  </a:xfrm>
                  <a:prstGeom prst="hexagon">
                    <a:avLst>
                      <a:gd name="adj" fmla="val 28333"/>
                      <a:gd name="vf" fmla="val 115470"/>
                    </a:avLst>
                  </a:prstGeom>
                  <a:solidFill>
                    <a:srgbClr val="FFFFFF"/>
                  </a:solidFill>
                  <a:ln w="57150" cap="flat" cmpd="sng">
                    <a:solidFill>
                      <a:srgbClr val="000000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l"/>
                      <a:defRPr sz="3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92150" indent="-34798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26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987425" indent="-294005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0000"/>
                      <a:buFont typeface="Wingdings" panose="05000000000000000000" pitchFamily="2" charset="2"/>
                      <a:buChar char="l"/>
                      <a:defRPr sz="23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281430" indent="-2921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1598930" indent="-31623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 dirty="0"/>
                  </a:p>
                </p:txBody>
              </p:sp>
              <p:sp>
                <p:nvSpPr>
                  <p:cNvPr id="93204" name="Oval 17"/>
                  <p:cNvSpPr/>
                  <p:nvPr/>
                </p:nvSpPr>
                <p:spPr>
                  <a:xfrm>
                    <a:off x="3802" y="9305"/>
                    <a:ext cx="113" cy="11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57150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0000"/>
                      <a:buFont typeface="Wingdings" panose="05000000000000000000" pitchFamily="2" charset="2"/>
                      <a:buChar char="l"/>
                      <a:defRPr sz="3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92150" indent="-34798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70000"/>
                      <a:buFont typeface="Wingdings" panose="05000000000000000000" pitchFamily="2" charset="2"/>
                      <a:buChar char="l"/>
                      <a:defRPr sz="26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987425" indent="-294005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70000"/>
                      <a:buFont typeface="Wingdings" panose="05000000000000000000" pitchFamily="2" charset="2"/>
                      <a:buChar char="l"/>
                      <a:defRPr sz="23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281430" indent="-2921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tx2"/>
                      </a:buClr>
                      <a:buSzPct val="75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1598930" indent="-31623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80000"/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 dirty="0"/>
                  </a:p>
                </p:txBody>
              </p:sp>
            </p:grpSp>
            <p:sp>
              <p:nvSpPr>
                <p:cNvPr id="93201" name="Line 18"/>
                <p:cNvSpPr/>
                <p:nvPr/>
              </p:nvSpPr>
              <p:spPr>
                <a:xfrm>
                  <a:off x="6534" y="9504"/>
                  <a:ext cx="113" cy="0"/>
                </a:xfrm>
                <a:prstGeom prst="line">
                  <a:avLst/>
                </a:prstGeom>
                <a:ln w="571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93202" name="Line 19"/>
                <p:cNvSpPr/>
                <p:nvPr/>
              </p:nvSpPr>
              <p:spPr>
                <a:xfrm>
                  <a:off x="6166" y="9504"/>
                  <a:ext cx="113" cy="0"/>
                </a:xfrm>
                <a:prstGeom prst="line">
                  <a:avLst/>
                </a:prstGeom>
                <a:ln w="57150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93198" name="Text Box 20"/>
              <p:cNvSpPr txBox="1"/>
              <p:nvPr/>
            </p:nvSpPr>
            <p:spPr>
              <a:xfrm>
                <a:off x="3120" y="2688"/>
                <a:ext cx="859" cy="43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4400" b="1" dirty="0">
                    <a:latin typeface="Times New Roman" panose="02020603050405020304" pitchFamily="18" charset="0"/>
                  </a:rPr>
                  <a:t>HO</a:t>
                </a:r>
                <a:endParaRPr lang="en-US" altLang="zh-CN" sz="4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199" name="Text Box 21"/>
              <p:cNvSpPr txBox="1"/>
              <p:nvPr/>
            </p:nvSpPr>
            <p:spPr>
              <a:xfrm>
                <a:off x="4500" y="2688"/>
                <a:ext cx="1260" cy="49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4400" b="1" dirty="0">
                    <a:latin typeface="Times New Roman" panose="02020603050405020304" pitchFamily="18" charset="0"/>
                  </a:rPr>
                  <a:t>CHO</a:t>
                </a:r>
                <a:endParaRPr lang="en-US" altLang="zh-CN" sz="44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3191" name="Rectangle 22"/>
            <p:cNvSpPr/>
            <p:nvPr/>
          </p:nvSpPr>
          <p:spPr>
            <a:xfrm>
              <a:off x="1728" y="2160"/>
              <a:ext cx="3629" cy="48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4400" b="1" dirty="0">
                  <a:latin typeface="Times New Roman" panose="02020603050405020304" pitchFamily="18" charset="0"/>
                </a:rPr>
                <a:t>可形成分子</a:t>
              </a:r>
              <a:r>
                <a:rPr lang="en-US" altLang="zh-CN" sz="4400" b="1" dirty="0">
                  <a:latin typeface="Times New Roman" panose="02020603050405020304" pitchFamily="18" charset="0"/>
                </a:rPr>
                <a:t>____</a:t>
              </a:r>
              <a:r>
                <a:rPr lang="zh-CN" altLang="en-US" sz="4400" b="1" dirty="0">
                  <a:latin typeface="Times New Roman" panose="02020603050405020304" pitchFamily="18" charset="0"/>
                </a:rPr>
                <a:t>氢键。</a:t>
              </a:r>
              <a:endParaRPr lang="zh-CN" altLang="en-US" sz="4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3192" name="Rectangle 23"/>
            <p:cNvSpPr/>
            <p:nvPr/>
          </p:nvSpPr>
          <p:spPr>
            <a:xfrm>
              <a:off x="240" y="2640"/>
              <a:ext cx="4848" cy="480"/>
            </a:xfrm>
            <a:prstGeom prst="rect">
              <a:avLst/>
            </a:prstGeom>
            <a:noFill/>
            <a:ln w="5715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4400" b="1" dirty="0">
                  <a:latin typeface="Times New Roman" panose="02020603050405020304" pitchFamily="18" charset="0"/>
                </a:rPr>
                <a:t>以</a:t>
              </a:r>
              <a:r>
                <a:rPr lang="en-US" altLang="zh-CN" sz="4400" b="1" dirty="0">
                  <a:latin typeface="Times New Roman" panose="02020603050405020304" pitchFamily="18" charset="0"/>
                </a:rPr>
                <a:t>CCl</a:t>
              </a:r>
              <a:r>
                <a:rPr lang="en-US" altLang="zh-CN" sz="4400" b="1" baseline="-25000" dirty="0">
                  <a:latin typeface="Times New Roman" panose="02020603050405020304" pitchFamily="18" charset="0"/>
                </a:rPr>
                <a:t>4</a:t>
              </a:r>
              <a:r>
                <a:rPr lang="zh-CN" altLang="en-US" sz="4400" b="1" dirty="0">
                  <a:latin typeface="Times New Roman" panose="02020603050405020304" pitchFamily="18" charset="0"/>
                </a:rPr>
                <a:t>作溶剂时，它的溶解度</a:t>
              </a:r>
              <a:endParaRPr lang="zh-CN" altLang="en-US" sz="44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93193" name="Group 24"/>
            <p:cNvGrpSpPr/>
            <p:nvPr/>
          </p:nvGrpSpPr>
          <p:grpSpPr>
            <a:xfrm>
              <a:off x="384" y="2976"/>
              <a:ext cx="948" cy="480"/>
              <a:chOff x="1968" y="2592"/>
              <a:chExt cx="948" cy="480"/>
            </a:xfrm>
          </p:grpSpPr>
          <p:sp>
            <p:nvSpPr>
              <p:cNvPr id="93195" name="Rectangle 25"/>
              <p:cNvSpPr/>
              <p:nvPr/>
            </p:nvSpPr>
            <p:spPr>
              <a:xfrm>
                <a:off x="1968" y="2592"/>
                <a:ext cx="644" cy="48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4400" b="1" dirty="0">
                    <a:latin typeface="Times New Roman" panose="02020603050405020304" pitchFamily="18" charset="0"/>
                  </a:rPr>
                  <a:t>___</a:t>
                </a:r>
                <a:endParaRPr lang="en-US" altLang="zh-CN" sz="4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196" name="Rectangle 26"/>
              <p:cNvSpPr/>
              <p:nvPr/>
            </p:nvSpPr>
            <p:spPr>
              <a:xfrm>
                <a:off x="2448" y="2592"/>
                <a:ext cx="468" cy="48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9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987425" indent="-2940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anose="05000000000000000000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281430" indent="-2921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598930" indent="-31623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4400" b="1" dirty="0">
                    <a:latin typeface="Times New Roman" panose="02020603050405020304" pitchFamily="18" charset="0"/>
                  </a:rPr>
                  <a:t>于</a:t>
                </a:r>
                <a:endParaRPr lang="zh-CN" altLang="en-US" sz="44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3194" name="Rectangle 27"/>
            <p:cNvSpPr/>
            <p:nvPr/>
          </p:nvSpPr>
          <p:spPr>
            <a:xfrm>
              <a:off x="336" y="3408"/>
              <a:ext cx="3981" cy="48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4400" b="1" dirty="0">
                  <a:latin typeface="Times New Roman" panose="02020603050405020304" pitchFamily="18" charset="0"/>
                </a:rPr>
                <a:t>在相同温度下的溶解度。</a:t>
              </a:r>
              <a:endParaRPr lang="zh-CN" altLang="en-US" sz="4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3187" name="Rectangle 28"/>
          <p:cNvSpPr/>
          <p:nvPr/>
        </p:nvSpPr>
        <p:spPr>
          <a:xfrm>
            <a:off x="6096000" y="1981200"/>
            <a:ext cx="736600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内</a:t>
            </a:r>
            <a:endParaRPr lang="zh-CN" altLang="en-US" sz="4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3188" name="Rectangle 29"/>
          <p:cNvSpPr/>
          <p:nvPr/>
        </p:nvSpPr>
        <p:spPr>
          <a:xfrm>
            <a:off x="990600" y="3352800"/>
            <a:ext cx="747713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b="1" dirty="0">
                <a:latin typeface="Times New Roman" panose="02020603050405020304" pitchFamily="18" charset="0"/>
                <a:sym typeface="Symbol" panose="05050102010706020507" pitchFamily="18" charset="2"/>
              </a:rPr>
              <a:t>大</a:t>
            </a:r>
            <a:endParaRPr lang="zh-CN" altLang="en-US" sz="4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Text Box 2"/>
          <p:cNvSpPr txBox="1"/>
          <p:nvPr/>
        </p:nvSpPr>
        <p:spPr>
          <a:xfrm>
            <a:off x="304800" y="381000"/>
            <a:ext cx="63246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、氢键与空间结构</a:t>
            </a:r>
            <a:endParaRPr lang="zh-CN" altLang="en-US" sz="4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4211" name="Picture 3" descr="本04图11-20"/>
          <p:cNvPicPr>
            <a:picLocks noChangeAspect="1"/>
          </p:cNvPicPr>
          <p:nvPr/>
        </p:nvPicPr>
        <p:blipFill>
          <a:blip r:embed="rId1">
            <a:lum contrast="72000"/>
          </a:blip>
          <a:stretch>
            <a:fillRect/>
          </a:stretch>
        </p:blipFill>
        <p:spPr>
          <a:xfrm>
            <a:off x="685800" y="1219200"/>
            <a:ext cx="2265363" cy="563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212" name="Picture 4" descr="本04图11-21"/>
          <p:cNvPicPr>
            <a:picLocks noChangeAspect="1"/>
          </p:cNvPicPr>
          <p:nvPr/>
        </p:nvPicPr>
        <p:blipFill>
          <a:blip r:embed="rId2">
            <a:lum contrast="66000"/>
          </a:blip>
          <a:stretch>
            <a:fillRect/>
          </a:stretch>
        </p:blipFill>
        <p:spPr>
          <a:xfrm>
            <a:off x="2895600" y="1143000"/>
            <a:ext cx="6248400" cy="5329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Text Box 2"/>
          <p:cNvSpPr txBox="1"/>
          <p:nvPr/>
        </p:nvSpPr>
        <p:spPr>
          <a:xfrm>
            <a:off x="438150" y="747713"/>
            <a:ext cx="8382000" cy="3113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下列液体化合物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(1)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乙二醇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HOCH</a:t>
            </a:r>
            <a:r>
              <a:rPr lang="en-US" altLang="zh-CN" sz="36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36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；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(2)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丙醇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36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36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CH</a:t>
            </a:r>
            <a:r>
              <a:rPr lang="en-US" altLang="zh-CN" sz="36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何者沸点高？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5" name="Text Box 3"/>
          <p:cNvSpPr txBox="1"/>
          <p:nvPr/>
        </p:nvSpPr>
        <p:spPr>
          <a:xfrm>
            <a:off x="533400" y="4322763"/>
            <a:ext cx="5715000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解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]bp  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    （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en-US" sz="4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6" name="Rectangle 4"/>
          <p:cNvSpPr/>
          <p:nvPr/>
        </p:nvSpPr>
        <p:spPr>
          <a:xfrm>
            <a:off x="3962400" y="4292600"/>
            <a:ext cx="492125" cy="762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</a:t>
            </a:r>
            <a:endParaRPr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113" y="1687513"/>
            <a:ext cx="7874000" cy="254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Text Box 13"/>
          <p:cNvSpPr txBox="1"/>
          <p:nvPr/>
        </p:nvSpPr>
        <p:spPr>
          <a:xfrm>
            <a:off x="1743075" y="1058863"/>
            <a:ext cx="1841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16" name="Text Box 115"/>
          <p:cNvSpPr txBox="1"/>
          <p:nvPr/>
        </p:nvSpPr>
        <p:spPr>
          <a:xfrm>
            <a:off x="701675" y="635000"/>
            <a:ext cx="990600" cy="579438"/>
          </a:xfrm>
          <a:prstGeom prst="rect">
            <a:avLst/>
          </a:prstGeom>
          <a:noFill/>
          <a:ln w="476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3200" b="1" dirty="0">
                <a:latin typeface="Times New Roman" panose="02020603050405020304" pitchFamily="18" charset="0"/>
              </a:rPr>
              <a:t>C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13317" name="Text Box 116"/>
          <p:cNvSpPr txBox="1"/>
          <p:nvPr/>
        </p:nvSpPr>
        <p:spPr>
          <a:xfrm>
            <a:off x="1462088" y="639763"/>
            <a:ext cx="2590800" cy="579437"/>
          </a:xfrm>
          <a:prstGeom prst="rect">
            <a:avLst/>
          </a:prstGeom>
          <a:noFill/>
          <a:ln w="476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grpSp>
        <p:nvGrpSpPr>
          <p:cNvPr id="13318" name="Group 118"/>
          <p:cNvGrpSpPr/>
          <p:nvPr/>
        </p:nvGrpSpPr>
        <p:grpSpPr>
          <a:xfrm>
            <a:off x="3481388" y="842963"/>
            <a:ext cx="914400" cy="579437"/>
            <a:chOff x="1632" y="1872"/>
            <a:chExt cx="576" cy="365"/>
          </a:xfrm>
        </p:grpSpPr>
        <p:sp>
          <p:nvSpPr>
            <p:cNvPr id="13322" name="Text Box 119"/>
            <p:cNvSpPr txBox="1"/>
            <p:nvPr/>
          </p:nvSpPr>
          <p:spPr>
            <a:xfrm>
              <a:off x="1632" y="1872"/>
              <a:ext cx="576" cy="365"/>
            </a:xfrm>
            <a:prstGeom prst="rect">
              <a:avLst/>
            </a:prstGeom>
            <a:noFill/>
            <a:ln w="476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anose="05000000000000000000" pitchFamily="2" charset="2"/>
                <a:buChar char="l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2150" indent="-3479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87425" indent="-2940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81430" indent="-2921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98930" indent="-31623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32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3323" name="Line 120"/>
            <p:cNvSpPr/>
            <p:nvPr/>
          </p:nvSpPr>
          <p:spPr>
            <a:xfrm>
              <a:off x="1632" y="2064"/>
              <a:ext cx="567" cy="0"/>
            </a:xfrm>
            <a:prstGeom prst="line">
              <a:avLst/>
            </a:prstGeom>
            <a:ln w="476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3319" name="Text Box 121"/>
          <p:cNvSpPr txBox="1"/>
          <p:nvPr/>
        </p:nvSpPr>
        <p:spPr>
          <a:xfrm>
            <a:off x="3276600" y="476250"/>
            <a:ext cx="1081088" cy="579438"/>
          </a:xfrm>
          <a:prstGeom prst="rect">
            <a:avLst/>
          </a:prstGeom>
          <a:noFill/>
          <a:ln w="476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激发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13320" name="Text Box 122"/>
          <p:cNvSpPr txBox="1"/>
          <p:nvPr/>
        </p:nvSpPr>
        <p:spPr>
          <a:xfrm>
            <a:off x="4624388" y="557213"/>
            <a:ext cx="29718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200" b="1" dirty="0">
                <a:latin typeface="Times New Roman" panose="02020603050405020304" pitchFamily="18" charset="0"/>
              </a:rPr>
              <a:t>1s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sz="3200" b="1" dirty="0">
                <a:latin typeface="Times New Roman" panose="02020603050405020304" pitchFamily="18" charset="0"/>
              </a:rPr>
              <a:t>2s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1</a:t>
            </a:r>
            <a:r>
              <a:rPr lang="en-US" altLang="zh-CN" sz="3200" b="1" dirty="0">
                <a:latin typeface="Times New Roman" panose="02020603050405020304" pitchFamily="18" charset="0"/>
              </a:rPr>
              <a:t>2p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3</a:t>
            </a:r>
            <a:endParaRPr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13321" name="Text Box 21"/>
          <p:cNvSpPr txBox="1"/>
          <p:nvPr/>
        </p:nvSpPr>
        <p:spPr>
          <a:xfrm>
            <a:off x="539750" y="4441825"/>
            <a:ext cx="8497888" cy="1939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55000"/>
              </a:lnSpc>
            </a:pPr>
            <a:r>
              <a:rPr lang="zh-CN" altLang="en-US" sz="2600" b="1" dirty="0">
                <a:latin typeface="Arial" panose="020B0604020202020204" pitchFamily="34" charset="0"/>
              </a:rPr>
              <a:t>     当碳跟其它原子形成分子时接收外来能量，</a:t>
            </a:r>
            <a:r>
              <a:rPr lang="en-US" altLang="zh-CN" sz="2600" b="1" dirty="0">
                <a:latin typeface="Arial" panose="020B0604020202020204" pitchFamily="34" charset="0"/>
              </a:rPr>
              <a:t>1</a:t>
            </a:r>
            <a:r>
              <a:rPr lang="zh-CN" altLang="en-US" sz="2600" b="1" dirty="0">
                <a:latin typeface="Arial" panose="020B0604020202020204" pitchFamily="34" charset="0"/>
              </a:rPr>
              <a:t>个电子从</a:t>
            </a:r>
            <a:r>
              <a:rPr lang="en-US" altLang="zh-CN" sz="2600" b="1" dirty="0">
                <a:latin typeface="Arial" panose="020B0604020202020204" pitchFamily="34" charset="0"/>
              </a:rPr>
              <a:t>2s</a:t>
            </a:r>
            <a:r>
              <a:rPr lang="zh-CN" altLang="en-US" sz="2600" b="1" dirty="0">
                <a:latin typeface="Arial" panose="020B0604020202020204" pitchFamily="34" charset="0"/>
              </a:rPr>
              <a:t>轨道激发到</a:t>
            </a:r>
            <a:r>
              <a:rPr lang="en-US" altLang="zh-CN" sz="2600" b="1" dirty="0">
                <a:latin typeface="Arial" panose="020B0604020202020204" pitchFamily="34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600" b="1" baseline="-25000" dirty="0">
                <a:latin typeface="Arial" panose="020B0604020202020204" pitchFamily="34" charset="0"/>
              </a:rPr>
              <a:t>x</a:t>
            </a:r>
            <a:r>
              <a:rPr lang="zh-CN" altLang="en-US" sz="2600" b="1" dirty="0">
                <a:latin typeface="Arial" panose="020B0604020202020204" pitchFamily="34" charset="0"/>
              </a:rPr>
              <a:t>轨道，在构型</a:t>
            </a:r>
            <a:r>
              <a:rPr lang="en-US" altLang="zh-CN" sz="2600" b="1" dirty="0">
                <a:latin typeface="Arial" panose="020B0604020202020204" pitchFamily="34" charset="0"/>
              </a:rPr>
              <a:t>(2)</a:t>
            </a:r>
            <a:r>
              <a:rPr lang="zh-CN" altLang="en-US" sz="2600" b="1" dirty="0">
                <a:latin typeface="Arial" panose="020B0604020202020204" pitchFamily="34" charset="0"/>
              </a:rPr>
              <a:t>中有</a:t>
            </a:r>
            <a:r>
              <a:rPr lang="en-US" altLang="zh-CN" sz="2600" b="1" dirty="0">
                <a:latin typeface="Arial" panose="020B0604020202020204" pitchFamily="34" charset="0"/>
              </a:rPr>
              <a:t>4</a:t>
            </a:r>
            <a:r>
              <a:rPr lang="zh-CN" altLang="en-US" sz="2600" b="1" dirty="0">
                <a:latin typeface="Arial" panose="020B0604020202020204" pitchFamily="34" charset="0"/>
              </a:rPr>
              <a:t>个未成对电子，碳原子就可以构成</a:t>
            </a:r>
            <a:r>
              <a:rPr lang="en-US" altLang="zh-CN" sz="2600" b="1" dirty="0">
                <a:latin typeface="Arial" panose="020B0604020202020204" pitchFamily="34" charset="0"/>
              </a:rPr>
              <a:t>4</a:t>
            </a:r>
            <a:r>
              <a:rPr lang="zh-CN" altLang="en-US" sz="2600" b="1" dirty="0">
                <a:latin typeface="Arial" panose="020B0604020202020204" pitchFamily="34" charset="0"/>
              </a:rPr>
              <a:t>个共价键。说明碳是</a:t>
            </a:r>
            <a:r>
              <a:rPr lang="en-US" altLang="zh-CN" sz="2600" b="1" dirty="0">
                <a:latin typeface="Arial" panose="020B0604020202020204" pitchFamily="34" charset="0"/>
              </a:rPr>
              <a:t>4</a:t>
            </a:r>
            <a:r>
              <a:rPr lang="zh-CN" altLang="en-US" sz="2600" b="1" dirty="0">
                <a:latin typeface="Arial" panose="020B0604020202020204" pitchFamily="34" charset="0"/>
              </a:rPr>
              <a:t>价的原因。</a:t>
            </a:r>
            <a:endParaRPr lang="zh-CN" altLang="en-US" sz="26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Rectang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2746375" cy="714375"/>
          </a:xfrm>
          <a:ln/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dirty="0"/>
              <a:t>练习</a:t>
            </a:r>
            <a:endParaRPr lang="zh-CN" altLang="en-US" dirty="0"/>
          </a:p>
        </p:txBody>
      </p:sp>
      <p:sp>
        <p:nvSpPr>
          <p:cNvPr id="96259" name="Rectangle 9"/>
          <p:cNvSpPr/>
          <p:nvPr/>
        </p:nvSpPr>
        <p:spPr>
          <a:xfrm>
            <a:off x="200025" y="717550"/>
            <a:ext cx="8743950" cy="426402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/>
              <a:t>2.</a:t>
            </a:r>
            <a:r>
              <a:rPr lang="zh-CN" altLang="en-US" sz="2800" b="1" dirty="0"/>
              <a:t>最佳配伍选择：</a:t>
            </a:r>
            <a:endParaRPr lang="zh-CN" altLang="en-US" sz="2800" b="1" dirty="0"/>
          </a:p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/>
              <a:t>A.</a:t>
            </a:r>
            <a:r>
              <a:rPr lang="en-US" altLang="zh-CN" sz="2800" b="1" i="1" dirty="0"/>
              <a:t> </a:t>
            </a:r>
            <a:r>
              <a:rPr lang="zh-CN" altLang="en-US" sz="2800" b="1" dirty="0"/>
              <a:t>取向力  </a:t>
            </a:r>
            <a:r>
              <a:rPr lang="en-US" altLang="zh-CN" sz="2800" b="1" dirty="0"/>
              <a:t>B. </a:t>
            </a:r>
            <a:r>
              <a:rPr lang="zh-CN" altLang="en-US" sz="2800" b="1" dirty="0"/>
              <a:t>诱导力    </a:t>
            </a:r>
            <a:r>
              <a:rPr lang="en-US" altLang="zh-CN" sz="2800" b="1" dirty="0"/>
              <a:t>C. </a:t>
            </a:r>
            <a:r>
              <a:rPr lang="zh-CN" altLang="en-US" sz="2800" b="1" dirty="0"/>
              <a:t>色散力  </a:t>
            </a:r>
            <a:r>
              <a:rPr lang="en-US" altLang="zh-CN" sz="2800" b="1" dirty="0"/>
              <a:t>D. </a:t>
            </a:r>
            <a:r>
              <a:rPr lang="zh-CN" altLang="en-US" sz="2800" b="1" dirty="0"/>
              <a:t>氢键  </a:t>
            </a:r>
            <a:r>
              <a:rPr lang="en-US" altLang="zh-CN" sz="2800" b="1" dirty="0"/>
              <a:t>E.</a:t>
            </a:r>
            <a:r>
              <a:rPr lang="zh-CN" altLang="en-US" sz="2800" b="1" dirty="0"/>
              <a:t>化学键    </a:t>
            </a:r>
            <a:endParaRPr lang="zh-CN" altLang="en-US" sz="2800" b="1" dirty="0"/>
          </a:p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/>
              <a:t>1. </a:t>
            </a:r>
            <a:r>
              <a:rPr lang="zh-CN" altLang="en-US" sz="2800" b="1" dirty="0"/>
              <a:t>在甲醇和水分子之间不存在的作用力是（        ）</a:t>
            </a:r>
            <a:endParaRPr lang="zh-CN" altLang="en-US" sz="2800" b="1" dirty="0"/>
          </a:p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/>
              <a:t>2. </a:t>
            </a:r>
            <a:r>
              <a:rPr lang="zh-CN" altLang="en-US" sz="2800" b="1" dirty="0"/>
              <a:t>在</a:t>
            </a:r>
            <a:r>
              <a:rPr lang="en-US" altLang="zh-CN" sz="2800" b="1" dirty="0"/>
              <a:t>CO</a:t>
            </a:r>
            <a:r>
              <a:rPr lang="en-US" altLang="zh-CN" sz="2800" b="1" baseline="-25000" dirty="0"/>
              <a:t>2</a:t>
            </a:r>
            <a:r>
              <a:rPr lang="zh-CN" altLang="en-US" sz="2800" b="1" dirty="0"/>
              <a:t>和</a:t>
            </a:r>
            <a:r>
              <a:rPr lang="en-US" altLang="zh-CN" sz="2800" b="1" dirty="0"/>
              <a:t>BF</a:t>
            </a:r>
            <a:r>
              <a:rPr lang="en-US" altLang="zh-CN" sz="2800" b="1" baseline="-25000" dirty="0"/>
              <a:t>3</a:t>
            </a:r>
            <a:r>
              <a:rPr lang="zh-CN" altLang="en-US" sz="2800" b="1" dirty="0"/>
              <a:t>分子之间存在的唯一作用是（        ）</a:t>
            </a:r>
            <a:endParaRPr lang="zh-CN" altLang="en-US" sz="2800" b="1" dirty="0"/>
          </a:p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/>
              <a:t>3</a:t>
            </a:r>
            <a:r>
              <a:rPr lang="zh-CN" altLang="en-US" sz="2800" b="1" dirty="0"/>
              <a:t>．任意分子间普遍存在的作用为 （       ） </a:t>
            </a:r>
            <a:endParaRPr lang="zh-CN" altLang="en-US" sz="2800" b="1" dirty="0"/>
          </a:p>
        </p:txBody>
      </p:sp>
      <p:sp>
        <p:nvSpPr>
          <p:cNvPr id="123914" name="Rectangle 10"/>
          <p:cNvSpPr/>
          <p:nvPr/>
        </p:nvSpPr>
        <p:spPr>
          <a:xfrm>
            <a:off x="7280275" y="2301875"/>
            <a:ext cx="458788" cy="1077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1" dirty="0"/>
              <a:t>E</a:t>
            </a:r>
            <a:endParaRPr lang="en-US" altLang="zh-CN" sz="3200" b="1" dirty="0"/>
          </a:p>
        </p:txBody>
      </p:sp>
      <p:sp>
        <p:nvSpPr>
          <p:cNvPr id="123915" name="Rectangle 11"/>
          <p:cNvSpPr/>
          <p:nvPr/>
        </p:nvSpPr>
        <p:spPr>
          <a:xfrm>
            <a:off x="7510463" y="3141663"/>
            <a:ext cx="481012" cy="1076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1" dirty="0"/>
              <a:t>C</a:t>
            </a:r>
            <a:endParaRPr lang="en-US" altLang="zh-CN" sz="3200" b="1" dirty="0"/>
          </a:p>
        </p:txBody>
      </p:sp>
      <p:sp>
        <p:nvSpPr>
          <p:cNvPr id="123916" name="Rectangle 12"/>
          <p:cNvSpPr/>
          <p:nvPr/>
        </p:nvSpPr>
        <p:spPr>
          <a:xfrm>
            <a:off x="6075363" y="4076700"/>
            <a:ext cx="481012" cy="1077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1" dirty="0"/>
              <a:t>C</a:t>
            </a:r>
            <a:endParaRPr lang="en-US" altLang="zh-C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4" grpId="0"/>
      <p:bldP spid="123915" grpId="0"/>
      <p:bldP spid="1239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Text Box 69"/>
          <p:cNvSpPr txBox="1"/>
          <p:nvPr/>
        </p:nvSpPr>
        <p:spPr>
          <a:xfrm>
            <a:off x="304800" y="476250"/>
            <a:ext cx="7435850" cy="3140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下列分子中，既是非极性分子又含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键的是（        ）</a:t>
            </a:r>
            <a:endParaRPr lang="zh-CN" altLang="en-US" sz="4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A.Cl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    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B.C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     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C.CHCl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D.CH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 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E.HgCl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F.H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      G.BF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H.CO</a:t>
            </a:r>
            <a:r>
              <a:rPr lang="en-US" altLang="zh-CN" sz="40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40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40" name="Text Box 72"/>
          <p:cNvSpPr txBox="1"/>
          <p:nvPr/>
        </p:nvSpPr>
        <p:spPr>
          <a:xfrm>
            <a:off x="304800" y="3859213"/>
            <a:ext cx="8382000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若多原子化合物分子的偶极矩为零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则其空间构型一定是对称的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      )</a:t>
            </a:r>
            <a:endParaRPr lang="en-US" altLang="zh-CN" sz="4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41" name="Rectangle 73"/>
          <p:cNvSpPr/>
          <p:nvPr/>
        </p:nvSpPr>
        <p:spPr>
          <a:xfrm>
            <a:off x="6845300" y="4581525"/>
            <a:ext cx="463550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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9516" name="Rectangle 1148"/>
          <p:cNvSpPr/>
          <p:nvPr/>
        </p:nvSpPr>
        <p:spPr>
          <a:xfrm>
            <a:off x="3227388" y="1116013"/>
            <a:ext cx="132397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B,H</a:t>
            </a:r>
            <a:endParaRPr lang="en-US" altLang="zh-CN" sz="3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40" grpId="0"/>
      <p:bldP spid="58441" grpId="0"/>
      <p:bldP spid="595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Rectangle 118"/>
          <p:cNvSpPr/>
          <p:nvPr/>
        </p:nvSpPr>
        <p:spPr>
          <a:xfrm>
            <a:off x="395288" y="1571625"/>
            <a:ext cx="9142412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色散力只存在于非极性分子之间。</a:t>
            </a: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×</a:t>
            </a: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)  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8307" name="Rectangle 120"/>
          <p:cNvSpPr/>
          <p:nvPr/>
        </p:nvSpPr>
        <p:spPr>
          <a:xfrm>
            <a:off x="533400" y="2417763"/>
            <a:ext cx="8153400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下列物质中沸点最低的是</a:t>
            </a: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(  B  )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A.HF    B.HCl    C.HBr     D.HI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8308" name="Rectangle 122"/>
          <p:cNvSpPr/>
          <p:nvPr/>
        </p:nvSpPr>
        <p:spPr>
          <a:xfrm>
            <a:off x="781050" y="3779838"/>
            <a:ext cx="5446713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43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930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沸点最高的是</a:t>
            </a:r>
            <a:r>
              <a:rPr lang="en-US" altLang="zh-CN" sz="4000" b="1" dirty="0">
                <a:latin typeface="Times New Roman" panose="02020603050405020304" pitchFamily="18" charset="0"/>
                <a:sym typeface="Symbol" panose="05050102010706020507" pitchFamily="18" charset="2"/>
              </a:rPr>
              <a:t>(  A   )</a:t>
            </a:r>
            <a:endParaRPr lang="en-US" altLang="zh-CN" sz="40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11407</Words>
  <Application>WPS 演示</Application>
  <PresentationFormat>全屏显示(4:3)</PresentationFormat>
  <Paragraphs>1661</Paragraphs>
  <Slides>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3" baseType="lpstr">
      <vt:lpstr>Arial</vt:lpstr>
      <vt:lpstr>宋体</vt:lpstr>
      <vt:lpstr>Wingdings</vt:lpstr>
      <vt:lpstr>Times New Roman</vt:lpstr>
      <vt:lpstr>黑体</vt:lpstr>
      <vt:lpstr>Monotype Sorts</vt:lpstr>
      <vt:lpstr>Wingdings</vt:lpstr>
      <vt:lpstr>Symbol</vt:lpstr>
      <vt:lpstr>微软雅黑</vt:lpstr>
      <vt:lpstr>Arial Unicode MS</vt:lpstr>
      <vt:lpstr>Network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www</dc:creator>
  <cp:lastModifiedBy>爱好广泛</cp:lastModifiedBy>
  <cp:revision>947</cp:revision>
  <dcterms:created xsi:type="dcterms:W3CDTF">2001-11-08T09:29:33Z</dcterms:created>
  <dcterms:modified xsi:type="dcterms:W3CDTF">2019-12-19T13:35:59Z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